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427" r:id="rId2"/>
    <p:sldId id="261" r:id="rId3"/>
    <p:sldId id="317" r:id="rId4"/>
    <p:sldId id="365" r:id="rId5"/>
    <p:sldId id="444" r:id="rId6"/>
    <p:sldId id="445" r:id="rId7"/>
    <p:sldId id="424" r:id="rId8"/>
    <p:sldId id="337" r:id="rId9"/>
    <p:sldId id="368" r:id="rId10"/>
    <p:sldId id="370" r:id="rId11"/>
    <p:sldId id="298" r:id="rId12"/>
    <p:sldId id="436" r:id="rId13"/>
    <p:sldId id="273" r:id="rId14"/>
    <p:sldId id="286" r:id="rId15"/>
    <p:sldId id="439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 Jovovic" initials="TJ" lastIdx="3" clrIdx="0">
    <p:extLst>
      <p:ext uri="{19B8F6BF-5375-455C-9EA6-DF929625EA0E}">
        <p15:presenceInfo xmlns:p15="http://schemas.microsoft.com/office/powerpoint/2012/main" userId="S::tamara.jovovic@alexandriava.gov::ede6db51-626f-4b16-8060-999bacab91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0" autoAdjust="0"/>
    <p:restoredTop sz="58070" autoAdjust="0"/>
  </p:normalViewPr>
  <p:slideViewPr>
    <p:cSldViewPr>
      <p:cViewPr varScale="1">
        <p:scale>
          <a:sx n="38" d="100"/>
          <a:sy n="38" d="100"/>
        </p:scale>
        <p:origin x="20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notesViewPr>
    <p:cSldViewPr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DATA\Market%20Affordable%20and%20Apartment%20Survey\2018\2000-2018%20Income,%20Rent,%20and%20Market%20Affordable%20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AHAAC%20(AHAC)\Meetings\AHAAC%20FY16\May%202016\Charts%20for%20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DATA\Census%20Data,%20Reports,%20and%20Articles\ACS\City%20Data\ACS_17_5YR_B25074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snocfile01\DeptFiles\Hou\DOCUMENT\DATA\Housing%20Master%20Plan%20Progress%20Reports\HMP%20Progress%20Repor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7224678759727"/>
          <c:y val="0.37668165060190562"/>
          <c:w val="0.59243525809273845"/>
          <c:h val="0.596760286853907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Charts!$A$77</c:f>
              <c:strCache>
                <c:ptCount val="1"/>
                <c:pt idx="0">
                  <c:v>41%-50% area median income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Charts!$B$76:$C$76</c:f>
              <c:strCache>
                <c:ptCount val="2"/>
                <c:pt idx="0">
                  <c:v>2000</c:v>
                </c:pt>
                <c:pt idx="1">
                  <c:v>2019</c:v>
                </c:pt>
              </c:strCache>
            </c:strRef>
          </c:cat>
          <c:val>
            <c:numRef>
              <c:f>Charts!$B$77:$C$77</c:f>
              <c:numCache>
                <c:formatCode>General</c:formatCode>
                <c:ptCount val="2"/>
                <c:pt idx="0">
                  <c:v>10374</c:v>
                </c:pt>
                <c:pt idx="1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7E-4AD9-B96B-9DDA1BEBA4B6}"/>
            </c:ext>
          </c:extLst>
        </c:ser>
        <c:ser>
          <c:idx val="1"/>
          <c:order val="1"/>
          <c:tx>
            <c:strRef>
              <c:f>Charts!$A$78</c:f>
              <c:strCache>
                <c:ptCount val="1"/>
                <c:pt idx="0">
                  <c:v>51%-60% area median income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Charts!$B$76:$C$76</c:f>
              <c:strCache>
                <c:ptCount val="2"/>
                <c:pt idx="0">
                  <c:v>2000</c:v>
                </c:pt>
                <c:pt idx="1">
                  <c:v>2019</c:v>
                </c:pt>
              </c:strCache>
            </c:strRef>
          </c:cat>
          <c:val>
            <c:numRef>
              <c:f>Charts!$B$78:$C$78</c:f>
              <c:numCache>
                <c:formatCode>General</c:formatCode>
                <c:ptCount val="2"/>
                <c:pt idx="0">
                  <c:v>7844</c:v>
                </c:pt>
                <c:pt idx="1">
                  <c:v>2126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7E-4AD9-B96B-9DDA1BEBA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64222072"/>
        <c:axId val="564215840"/>
      </c:barChart>
      <c:catAx>
        <c:axId val="564222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4215840"/>
        <c:crosses val="autoZero"/>
        <c:auto val="0"/>
        <c:lblAlgn val="ctr"/>
        <c:lblOffset val="100"/>
        <c:noMultiLvlLbl val="0"/>
      </c:catAx>
      <c:valAx>
        <c:axId val="56421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64222072"/>
        <c:crosses val="autoZero"/>
        <c:crossBetween val="between"/>
        <c:maj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13751486192432E-2"/>
          <c:y val="7.1620370370370362E-2"/>
          <c:w val="0.92474123426879329"/>
          <c:h val="0.89814814814814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 w="3175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0E13261-FA58-4494-B4D7-2174FA6C01C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0B7-473A-A4E0-AB052510E06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564709-2176-4E31-A328-907D0B0BCB9E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0B7-473A-A4E0-AB052510E062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83F90C53-D15F-4E25-949C-01239D14197C}" type="VALUE">
                      <a:rPr lang="en-US" sz="1800" b="1" i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800"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0B7-473A-A4E0-AB052510E062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Sheet1!$B$10:$B$12</c:f>
              <c:strCache>
                <c:ptCount val="3"/>
                <c:pt idx="0">
                  <c:v>Increase in HUD Median Income in Washington Metro Area</c:v>
                </c:pt>
                <c:pt idx="1">
                  <c:v>Increase in Average Rent for 2-Bedroom in City</c:v>
                </c:pt>
                <c:pt idx="2">
                  <c:v>Increase in Average Assessed Value of Residential Property in City</c:v>
                </c:pt>
              </c:strCache>
            </c:strRef>
          </c:cat>
          <c:val>
            <c:numRef>
              <c:f>Sheet1!$K$10:$K$12</c:f>
              <c:numCache>
                <c:formatCode>0%</c:formatCode>
                <c:ptCount val="3"/>
                <c:pt idx="0">
                  <c:v>0.46497584541062803</c:v>
                </c:pt>
                <c:pt idx="1">
                  <c:v>1.2205029013539652</c:v>
                </c:pt>
                <c:pt idx="2">
                  <c:v>1.9126480994663977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B7-473A-A4E0-AB052510E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-24"/>
        <c:axId val="413031416"/>
        <c:axId val="413031808"/>
      </c:barChart>
      <c:catAx>
        <c:axId val="413031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3031808"/>
        <c:crosses val="autoZero"/>
        <c:auto val="1"/>
        <c:lblAlgn val="ctr"/>
        <c:lblOffset val="100"/>
        <c:noMultiLvlLbl val="0"/>
      </c:catAx>
      <c:valAx>
        <c:axId val="4130318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413031416"/>
        <c:crosses val="autoZero"/>
        <c:crossBetween val="between"/>
      </c:valAx>
      <c:spPr>
        <a:solidFill>
          <a:srgbClr val="FFFFFF">
            <a:alpha val="0"/>
          </a:srgb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5">
              <a:lumMod val="50000"/>
            </a:schemeClr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8D-46B2-A058-227242502A92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8D-46B2-A058-227242502A92}"/>
              </c:ext>
            </c:extLst>
          </c:dPt>
          <c:cat>
            <c:strRef>
              <c:f>'B25074'!$M$17:$M$18</c:f>
              <c:strCache>
                <c:ptCount val="2"/>
                <c:pt idx="0">
                  <c:v>% of renters earning less than $75k who are HCB</c:v>
                </c:pt>
                <c:pt idx="1">
                  <c:v>% of renters earning less than $75k who are not HCB</c:v>
                </c:pt>
              </c:strCache>
            </c:strRef>
          </c:cat>
          <c:val>
            <c:numRef>
              <c:f>'B25074'!$N$17:$N$18</c:f>
              <c:numCache>
                <c:formatCode>0%</c:formatCode>
                <c:ptCount val="2"/>
                <c:pt idx="0">
                  <c:v>0.72592132307251089</c:v>
                </c:pt>
                <c:pt idx="1">
                  <c:v>0.27407867692748911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8D-46B2-A058-227242502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'2020 Q2'!$B$80</c:f>
              <c:strCache>
                <c:ptCount val="1"/>
                <c:pt idx="0">
                  <c:v>Completed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'2020 Q2'!$C$80</c:f>
              <c:numCache>
                <c:formatCode>General</c:formatCode>
                <c:ptCount val="1"/>
                <c:pt idx="0">
                  <c:v>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D-453E-BEC8-667FEE60F676}"/>
            </c:ext>
          </c:extLst>
        </c:ser>
        <c:ser>
          <c:idx val="1"/>
          <c:order val="1"/>
          <c:tx>
            <c:strRef>
              <c:f>'2020 Q2'!$B$81</c:f>
              <c:strCache>
                <c:ptCount val="1"/>
                <c:pt idx="0">
                  <c:v>Under Construction</c:v>
                </c:pt>
              </c:strCache>
            </c:strRef>
          </c:tx>
          <c:spPr>
            <a:pattFill prst="pct80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'2020 Q2'!$C$81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D-453E-BEC8-667FEE60F676}"/>
            </c:ext>
          </c:extLst>
        </c:ser>
        <c:ser>
          <c:idx val="2"/>
          <c:order val="2"/>
          <c:tx>
            <c:strRef>
              <c:f>'2020 Q2'!$B$82</c:f>
              <c:strCache>
                <c:ptCount val="1"/>
                <c:pt idx="0">
                  <c:v>Development Pipeline</c:v>
                </c:pt>
              </c:strCache>
            </c:strRef>
          </c:tx>
          <c:spPr>
            <a:pattFill prst="pct50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'2020 Q2'!$C$82</c:f>
              <c:numCache>
                <c:formatCode>General</c:formatCode>
                <c:ptCount val="1"/>
                <c:pt idx="0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D-453E-BEC8-667FEE60F676}"/>
            </c:ext>
          </c:extLst>
        </c:ser>
        <c:ser>
          <c:idx val="3"/>
          <c:order val="3"/>
          <c:tx>
            <c:strRef>
              <c:f>'2020 Q2'!$B$83</c:f>
              <c:strCache>
                <c:ptCount val="1"/>
                <c:pt idx="0">
                  <c:v>Gap</c:v>
                </c:pt>
              </c:strCache>
            </c:strRef>
          </c:tx>
          <c:spPr>
            <a:pattFill prst="pct5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'2020 Q2'!$C$83</c:f>
              <c:numCache>
                <c:formatCode>General</c:formatCode>
                <c:ptCount val="1"/>
                <c:pt idx="0">
                  <c:v>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4D-453E-BEC8-667FEE60F6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  <c:axId val="665584336"/>
        <c:axId val="665582368"/>
      </c:barChart>
      <c:catAx>
        <c:axId val="665584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5582368"/>
        <c:crosses val="autoZero"/>
        <c:auto val="1"/>
        <c:lblAlgn val="ctr"/>
        <c:lblOffset val="100"/>
        <c:noMultiLvlLbl val="0"/>
      </c:catAx>
      <c:valAx>
        <c:axId val="665582368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655843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71885424794873598"/>
          <c:y val="0.34339887810430275"/>
          <c:w val="0.25719573904613274"/>
          <c:h val="0.21294531414811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C8588D-B64C-4933-92C6-CDB54B7D6753}" type="doc">
      <dgm:prSet loTypeId="urn:microsoft.com/office/officeart/2005/8/layout/radial6" loCatId="cycl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D8A3DAE-C6FF-4D58-B6E6-2A2AD9356ACE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Economy</a:t>
          </a:r>
        </a:p>
      </dgm:t>
    </dgm:pt>
    <dgm:pt modelId="{983C2F82-A7A6-482A-A9DD-57EFB9DDE308}" type="parTrans" cxnId="{44591C05-4002-4066-9B28-29555FE984B9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B1601C4D-87F2-4D06-A51F-F5FD47D94825}" type="sibTrans" cxnId="{44591C05-4002-4066-9B28-29555FE984B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CAD1EEBA-5602-4379-867E-2D8C6E82F9B9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Equity</a:t>
          </a:r>
        </a:p>
      </dgm:t>
    </dgm:pt>
    <dgm:pt modelId="{C038B9C3-49D4-4EF9-B654-A1BA9BFCA560}" type="parTrans" cxnId="{27D27104-9C6B-4559-9AD2-328A7ED5FB95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E3A3838D-30D7-4565-946B-9CB721C12B6D}" type="sibTrans" cxnId="{27D27104-9C6B-4559-9AD2-328A7ED5FB95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F2C7EFF-4775-4787-93F2-273E82C112E8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Sustainability</a:t>
          </a:r>
        </a:p>
      </dgm:t>
    </dgm:pt>
    <dgm:pt modelId="{166C6251-A3DD-4E0F-AA63-FFD8A4817F73}" type="parTrans" cxnId="{18FAA14F-0165-431F-ADE9-6D1AF3A451DF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72AD56BB-2276-4923-AE16-7096254C238B}" type="sibTrans" cxnId="{18FAA14F-0165-431F-ADE9-6D1AF3A451D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BF7DB317-8CC9-418D-8F0A-23B9A13ECCB0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Development</a:t>
          </a:r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C258A281-C236-4FF1-91B6-16E429082CB4}" type="parTrans" cxnId="{9EFF47D3-C40F-4D43-BFF1-7B24685B54A9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C3B12020-A216-477A-8AF1-5060A9D2D8EF}" type="sibTrans" cxnId="{9EFF47D3-C40F-4D43-BFF1-7B24685B54A9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3FD34DE7-68B6-4799-927C-40CEE2C3C93A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Health and Safety</a:t>
          </a:r>
        </a:p>
      </dgm:t>
    </dgm:pt>
    <dgm:pt modelId="{2B737B81-D71C-4785-AC5E-FFBEC6F74848}" type="parTrans" cxnId="{C170CD02-8617-4C62-BE2A-3C8131EBE407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00255FF2-40F7-4EFA-97F1-916E8E72B70C}" type="sibTrans" cxnId="{C170CD02-8617-4C62-BE2A-3C8131EBE40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21C55D4B-697C-46CF-B3D4-4F35F184E5E2}">
      <dgm:prSet phldrT="[Text]"/>
      <dgm:spPr>
        <a:solidFill>
          <a:schemeClr val="accent2">
            <a:lumMod val="75000"/>
          </a:schemeClr>
        </a:solidFill>
        <a:ln w="92075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dirty="0">
              <a:solidFill>
                <a:schemeClr val="bg1"/>
              </a:solidFill>
              <a:latin typeface="Century Gothic" panose="020B0502020202020204" pitchFamily="34" charset="0"/>
            </a:rPr>
            <a:t>Transportation</a:t>
          </a:r>
        </a:p>
      </dgm:t>
    </dgm:pt>
    <dgm:pt modelId="{1F0624DD-6753-4718-90DD-630D7711F1D4}" type="parTrans" cxnId="{208CD0C6-3837-48FB-ABB3-67B96F4E5EAC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53016FF9-9569-4DEA-AA1A-0E9288609DC9}" type="sibTrans" cxnId="{208CD0C6-3837-48FB-ABB3-67B96F4E5EA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</a:endParaRPr>
        </a:p>
      </dgm:t>
    </dgm:pt>
    <dgm:pt modelId="{17D2C209-DA3A-4E4B-BD8C-67D143E3B1A5}">
      <dgm:prSet phldrT="[Text]" custT="1"/>
      <dgm:spPr>
        <a:solidFill>
          <a:schemeClr val="accent2">
            <a:lumMod val="75000"/>
          </a:schemeClr>
        </a:solidFill>
        <a:ln w="63500">
          <a:solidFill>
            <a:schemeClr val="bg1"/>
          </a:solidFill>
        </a:ln>
      </dgm:spPr>
      <dgm:t>
        <a:bodyPr/>
        <a:lstStyle/>
        <a:p>
          <a:endParaRPr lang="en-US" sz="1200" b="1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sz="1200" b="1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endParaRPr lang="en-US" sz="1200" b="1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r>
            <a:rPr lang="en-US" sz="1200" b="1" dirty="0">
              <a:solidFill>
                <a:schemeClr val="bg1"/>
              </a:solidFill>
              <a:latin typeface="Century Gothic" panose="020B0502020202020204" pitchFamily="34" charset="0"/>
            </a:rPr>
            <a:t>HOUSING AFFORDABILITY</a:t>
          </a:r>
        </a:p>
      </dgm:t>
    </dgm:pt>
    <dgm:pt modelId="{57A08B61-1ACD-45ED-8C86-4EE2C66DC380}" type="sibTrans" cxnId="{2884C4A0-EAAC-4DE7-8C0F-F40C0A7A9DDC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4AFDDA0E-9DC0-481A-97D4-490BBB474F77}" type="parTrans" cxnId="{2884C4A0-EAAC-4DE7-8C0F-F40C0A7A9DDC}">
      <dgm:prSet/>
      <dgm:spPr/>
      <dgm:t>
        <a:bodyPr/>
        <a:lstStyle/>
        <a:p>
          <a:endParaRPr lang="en-US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gm:t>
    </dgm:pt>
    <dgm:pt modelId="{DC30A1F4-C5A2-48FD-8462-A8B3DC6642F8}" type="pres">
      <dgm:prSet presAssocID="{AFC8588D-B64C-4933-92C6-CDB54B7D675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A8E17E-B6EF-4D0D-BE49-67B7D43ECAA7}" type="pres">
      <dgm:prSet presAssocID="{17D2C209-DA3A-4E4B-BD8C-67D143E3B1A5}" presName="centerShape" presStyleLbl="node0" presStyleIdx="0" presStyleCnt="1"/>
      <dgm:spPr/>
    </dgm:pt>
    <dgm:pt modelId="{690B63D2-749F-432D-84B3-42F431FDE9E1}" type="pres">
      <dgm:prSet presAssocID="{AD8A3DAE-C6FF-4D58-B6E6-2A2AD9356ACE}" presName="node" presStyleLbl="node1" presStyleIdx="0" presStyleCnt="6">
        <dgm:presLayoutVars>
          <dgm:bulletEnabled val="1"/>
        </dgm:presLayoutVars>
      </dgm:prSet>
      <dgm:spPr/>
    </dgm:pt>
    <dgm:pt modelId="{794F3D04-03FE-4200-A528-13B346802EF8}" type="pres">
      <dgm:prSet presAssocID="{AD8A3DAE-C6FF-4D58-B6E6-2A2AD9356ACE}" presName="dummy" presStyleCnt="0"/>
      <dgm:spPr/>
    </dgm:pt>
    <dgm:pt modelId="{BCBE4F16-98C8-47FF-A295-CCB367B7A50D}" type="pres">
      <dgm:prSet presAssocID="{B1601C4D-87F2-4D06-A51F-F5FD47D94825}" presName="sibTrans" presStyleLbl="sibTrans2D1" presStyleIdx="0" presStyleCnt="6"/>
      <dgm:spPr/>
    </dgm:pt>
    <dgm:pt modelId="{FD773966-7BAF-45D8-8D6F-EDC7E95BB731}" type="pres">
      <dgm:prSet presAssocID="{CAD1EEBA-5602-4379-867E-2D8C6E82F9B9}" presName="node" presStyleLbl="node1" presStyleIdx="1" presStyleCnt="6">
        <dgm:presLayoutVars>
          <dgm:bulletEnabled val="1"/>
        </dgm:presLayoutVars>
      </dgm:prSet>
      <dgm:spPr/>
    </dgm:pt>
    <dgm:pt modelId="{C07F72C0-8DC3-4A51-90A5-545EB67D059A}" type="pres">
      <dgm:prSet presAssocID="{CAD1EEBA-5602-4379-867E-2D8C6E82F9B9}" presName="dummy" presStyleCnt="0"/>
      <dgm:spPr/>
    </dgm:pt>
    <dgm:pt modelId="{CDEEEE81-E24E-4058-BB9B-49E2EAE275EC}" type="pres">
      <dgm:prSet presAssocID="{E3A3838D-30D7-4565-946B-9CB721C12B6D}" presName="sibTrans" presStyleLbl="sibTrans2D1" presStyleIdx="1" presStyleCnt="6"/>
      <dgm:spPr/>
    </dgm:pt>
    <dgm:pt modelId="{380F7C0C-BEE2-41DF-937A-F96E6945B60B}" type="pres">
      <dgm:prSet presAssocID="{DF2C7EFF-4775-4787-93F2-273E82C112E8}" presName="node" presStyleLbl="node1" presStyleIdx="2" presStyleCnt="6">
        <dgm:presLayoutVars>
          <dgm:bulletEnabled val="1"/>
        </dgm:presLayoutVars>
      </dgm:prSet>
      <dgm:spPr/>
    </dgm:pt>
    <dgm:pt modelId="{738DC835-3DC2-45A4-9859-E15C19FDFAB7}" type="pres">
      <dgm:prSet presAssocID="{DF2C7EFF-4775-4787-93F2-273E82C112E8}" presName="dummy" presStyleCnt="0"/>
      <dgm:spPr/>
    </dgm:pt>
    <dgm:pt modelId="{B74F0CB8-588F-4D84-9884-2285C491E711}" type="pres">
      <dgm:prSet presAssocID="{72AD56BB-2276-4923-AE16-7096254C238B}" presName="sibTrans" presStyleLbl="sibTrans2D1" presStyleIdx="2" presStyleCnt="6"/>
      <dgm:spPr/>
    </dgm:pt>
    <dgm:pt modelId="{354D210D-B8ED-4FD0-9664-BFC32EFD0F7A}" type="pres">
      <dgm:prSet presAssocID="{BF7DB317-8CC9-418D-8F0A-23B9A13ECCB0}" presName="node" presStyleLbl="node1" presStyleIdx="3" presStyleCnt="6">
        <dgm:presLayoutVars>
          <dgm:bulletEnabled val="1"/>
        </dgm:presLayoutVars>
      </dgm:prSet>
      <dgm:spPr/>
    </dgm:pt>
    <dgm:pt modelId="{9ACA6041-718F-41AB-8257-7665E0711125}" type="pres">
      <dgm:prSet presAssocID="{BF7DB317-8CC9-418D-8F0A-23B9A13ECCB0}" presName="dummy" presStyleCnt="0"/>
      <dgm:spPr/>
    </dgm:pt>
    <dgm:pt modelId="{0295C1F5-51B1-4896-8A4B-B0E17AED36A9}" type="pres">
      <dgm:prSet presAssocID="{C3B12020-A216-477A-8AF1-5060A9D2D8EF}" presName="sibTrans" presStyleLbl="sibTrans2D1" presStyleIdx="3" presStyleCnt="6"/>
      <dgm:spPr/>
    </dgm:pt>
    <dgm:pt modelId="{61EEC894-070D-454C-948F-4D1439584CC7}" type="pres">
      <dgm:prSet presAssocID="{3FD34DE7-68B6-4799-927C-40CEE2C3C93A}" presName="node" presStyleLbl="node1" presStyleIdx="4" presStyleCnt="6">
        <dgm:presLayoutVars>
          <dgm:bulletEnabled val="1"/>
        </dgm:presLayoutVars>
      </dgm:prSet>
      <dgm:spPr/>
    </dgm:pt>
    <dgm:pt modelId="{746A00B0-7526-4A5C-9078-D899A4AB4CA6}" type="pres">
      <dgm:prSet presAssocID="{3FD34DE7-68B6-4799-927C-40CEE2C3C93A}" presName="dummy" presStyleCnt="0"/>
      <dgm:spPr/>
    </dgm:pt>
    <dgm:pt modelId="{A4E62951-49E4-4F72-8464-2F3A7FFD87A2}" type="pres">
      <dgm:prSet presAssocID="{00255FF2-40F7-4EFA-97F1-916E8E72B70C}" presName="sibTrans" presStyleLbl="sibTrans2D1" presStyleIdx="4" presStyleCnt="6"/>
      <dgm:spPr/>
    </dgm:pt>
    <dgm:pt modelId="{2B58EB4B-9C82-4A29-9D3F-94DAB84B9EF8}" type="pres">
      <dgm:prSet presAssocID="{21C55D4B-697C-46CF-B3D4-4F35F184E5E2}" presName="node" presStyleLbl="node1" presStyleIdx="5" presStyleCnt="6">
        <dgm:presLayoutVars>
          <dgm:bulletEnabled val="1"/>
        </dgm:presLayoutVars>
      </dgm:prSet>
      <dgm:spPr/>
    </dgm:pt>
    <dgm:pt modelId="{34E95CC5-C14A-4963-89E1-6E35A4490F1E}" type="pres">
      <dgm:prSet presAssocID="{21C55D4B-697C-46CF-B3D4-4F35F184E5E2}" presName="dummy" presStyleCnt="0"/>
      <dgm:spPr/>
    </dgm:pt>
    <dgm:pt modelId="{F7B96C3A-32F9-4CDB-990E-752CA3A3982A}" type="pres">
      <dgm:prSet presAssocID="{53016FF9-9569-4DEA-AA1A-0E9288609DC9}" presName="sibTrans" presStyleLbl="sibTrans2D1" presStyleIdx="5" presStyleCnt="6"/>
      <dgm:spPr/>
    </dgm:pt>
  </dgm:ptLst>
  <dgm:cxnLst>
    <dgm:cxn modelId="{C170CD02-8617-4C62-BE2A-3C8131EBE407}" srcId="{17D2C209-DA3A-4E4B-BD8C-67D143E3B1A5}" destId="{3FD34DE7-68B6-4799-927C-40CEE2C3C93A}" srcOrd="4" destOrd="0" parTransId="{2B737B81-D71C-4785-AC5E-FFBEC6F74848}" sibTransId="{00255FF2-40F7-4EFA-97F1-916E8E72B70C}"/>
    <dgm:cxn modelId="{44970B03-2FCA-4CF0-87A9-F52BCB7B0F78}" type="presOf" srcId="{00255FF2-40F7-4EFA-97F1-916E8E72B70C}" destId="{A4E62951-49E4-4F72-8464-2F3A7FFD87A2}" srcOrd="0" destOrd="0" presId="urn:microsoft.com/office/officeart/2005/8/layout/radial6"/>
    <dgm:cxn modelId="{78459E03-37DF-4127-9FCE-FB0CA537FE3D}" type="presOf" srcId="{72AD56BB-2276-4923-AE16-7096254C238B}" destId="{B74F0CB8-588F-4D84-9884-2285C491E711}" srcOrd="0" destOrd="0" presId="urn:microsoft.com/office/officeart/2005/8/layout/radial6"/>
    <dgm:cxn modelId="{27D27104-9C6B-4559-9AD2-328A7ED5FB95}" srcId="{17D2C209-DA3A-4E4B-BD8C-67D143E3B1A5}" destId="{CAD1EEBA-5602-4379-867E-2D8C6E82F9B9}" srcOrd="1" destOrd="0" parTransId="{C038B9C3-49D4-4EF9-B654-A1BA9BFCA560}" sibTransId="{E3A3838D-30D7-4565-946B-9CB721C12B6D}"/>
    <dgm:cxn modelId="{44591C05-4002-4066-9B28-29555FE984B9}" srcId="{17D2C209-DA3A-4E4B-BD8C-67D143E3B1A5}" destId="{AD8A3DAE-C6FF-4D58-B6E6-2A2AD9356ACE}" srcOrd="0" destOrd="0" parTransId="{983C2F82-A7A6-482A-A9DD-57EFB9DDE308}" sibTransId="{B1601C4D-87F2-4D06-A51F-F5FD47D94825}"/>
    <dgm:cxn modelId="{60B4360C-934E-476B-9FC5-8D8D5CF0738B}" type="presOf" srcId="{C3B12020-A216-477A-8AF1-5060A9D2D8EF}" destId="{0295C1F5-51B1-4896-8A4B-B0E17AED36A9}" srcOrd="0" destOrd="0" presId="urn:microsoft.com/office/officeart/2005/8/layout/radial6"/>
    <dgm:cxn modelId="{4EDDDB30-0A0E-4523-9407-74AE3CF08C89}" type="presOf" srcId="{17D2C209-DA3A-4E4B-BD8C-67D143E3B1A5}" destId="{88A8E17E-B6EF-4D0D-BE49-67B7D43ECAA7}" srcOrd="0" destOrd="0" presId="urn:microsoft.com/office/officeart/2005/8/layout/radial6"/>
    <dgm:cxn modelId="{F4D3E663-C74A-46B7-8AC4-97359C113986}" type="presOf" srcId="{E3A3838D-30D7-4565-946B-9CB721C12B6D}" destId="{CDEEEE81-E24E-4058-BB9B-49E2EAE275EC}" srcOrd="0" destOrd="0" presId="urn:microsoft.com/office/officeart/2005/8/layout/radial6"/>
    <dgm:cxn modelId="{AA301A65-E443-4043-A673-4DC7CC267C03}" type="presOf" srcId="{B1601C4D-87F2-4D06-A51F-F5FD47D94825}" destId="{BCBE4F16-98C8-47FF-A295-CCB367B7A50D}" srcOrd="0" destOrd="0" presId="urn:microsoft.com/office/officeart/2005/8/layout/radial6"/>
    <dgm:cxn modelId="{695BBB4B-4C08-4348-9097-B8E6E3C11C75}" type="presOf" srcId="{3FD34DE7-68B6-4799-927C-40CEE2C3C93A}" destId="{61EEC894-070D-454C-948F-4D1439584CC7}" srcOrd="0" destOrd="0" presId="urn:microsoft.com/office/officeart/2005/8/layout/radial6"/>
    <dgm:cxn modelId="{8757054C-EEDE-4440-B5ED-9BD8BE170796}" type="presOf" srcId="{AFC8588D-B64C-4933-92C6-CDB54B7D6753}" destId="{DC30A1F4-C5A2-48FD-8462-A8B3DC6642F8}" srcOrd="0" destOrd="0" presId="urn:microsoft.com/office/officeart/2005/8/layout/radial6"/>
    <dgm:cxn modelId="{18FAA14F-0165-431F-ADE9-6D1AF3A451DF}" srcId="{17D2C209-DA3A-4E4B-BD8C-67D143E3B1A5}" destId="{DF2C7EFF-4775-4787-93F2-273E82C112E8}" srcOrd="2" destOrd="0" parTransId="{166C6251-A3DD-4E0F-AA63-FFD8A4817F73}" sibTransId="{72AD56BB-2276-4923-AE16-7096254C238B}"/>
    <dgm:cxn modelId="{9F01F357-C606-425C-9215-2912C73067FE}" type="presOf" srcId="{21C55D4B-697C-46CF-B3D4-4F35F184E5E2}" destId="{2B58EB4B-9C82-4A29-9D3F-94DAB84B9EF8}" srcOrd="0" destOrd="0" presId="urn:microsoft.com/office/officeart/2005/8/layout/radial6"/>
    <dgm:cxn modelId="{2884C4A0-EAAC-4DE7-8C0F-F40C0A7A9DDC}" srcId="{AFC8588D-B64C-4933-92C6-CDB54B7D6753}" destId="{17D2C209-DA3A-4E4B-BD8C-67D143E3B1A5}" srcOrd="0" destOrd="0" parTransId="{4AFDDA0E-9DC0-481A-97D4-490BBB474F77}" sibTransId="{57A08B61-1ACD-45ED-8C86-4EE2C66DC380}"/>
    <dgm:cxn modelId="{FB06B9AD-12D7-44D6-AB6E-38FE7E8E2CF6}" type="presOf" srcId="{BF7DB317-8CC9-418D-8F0A-23B9A13ECCB0}" destId="{354D210D-B8ED-4FD0-9664-BFC32EFD0F7A}" srcOrd="0" destOrd="0" presId="urn:microsoft.com/office/officeart/2005/8/layout/radial6"/>
    <dgm:cxn modelId="{208CD0C6-3837-48FB-ABB3-67B96F4E5EAC}" srcId="{17D2C209-DA3A-4E4B-BD8C-67D143E3B1A5}" destId="{21C55D4B-697C-46CF-B3D4-4F35F184E5E2}" srcOrd="5" destOrd="0" parTransId="{1F0624DD-6753-4718-90DD-630D7711F1D4}" sibTransId="{53016FF9-9569-4DEA-AA1A-0E9288609DC9}"/>
    <dgm:cxn modelId="{9EFF47D3-C40F-4D43-BFF1-7B24685B54A9}" srcId="{17D2C209-DA3A-4E4B-BD8C-67D143E3B1A5}" destId="{BF7DB317-8CC9-418D-8F0A-23B9A13ECCB0}" srcOrd="3" destOrd="0" parTransId="{C258A281-C236-4FF1-91B6-16E429082CB4}" sibTransId="{C3B12020-A216-477A-8AF1-5060A9D2D8EF}"/>
    <dgm:cxn modelId="{98A0BAD5-4ECE-4253-8617-B620DB715E31}" type="presOf" srcId="{DF2C7EFF-4775-4787-93F2-273E82C112E8}" destId="{380F7C0C-BEE2-41DF-937A-F96E6945B60B}" srcOrd="0" destOrd="0" presId="urn:microsoft.com/office/officeart/2005/8/layout/radial6"/>
    <dgm:cxn modelId="{33D0ADD9-1D17-4B80-8B94-EE47B244B452}" type="presOf" srcId="{AD8A3DAE-C6FF-4D58-B6E6-2A2AD9356ACE}" destId="{690B63D2-749F-432D-84B3-42F431FDE9E1}" srcOrd="0" destOrd="0" presId="urn:microsoft.com/office/officeart/2005/8/layout/radial6"/>
    <dgm:cxn modelId="{DF2AB1DD-0634-4139-8551-A03CC1AA822A}" type="presOf" srcId="{53016FF9-9569-4DEA-AA1A-0E9288609DC9}" destId="{F7B96C3A-32F9-4CDB-990E-752CA3A3982A}" srcOrd="0" destOrd="0" presId="urn:microsoft.com/office/officeart/2005/8/layout/radial6"/>
    <dgm:cxn modelId="{687516FE-86CF-4CC1-915D-0B0533BACEBB}" type="presOf" srcId="{CAD1EEBA-5602-4379-867E-2D8C6E82F9B9}" destId="{FD773966-7BAF-45D8-8D6F-EDC7E95BB731}" srcOrd="0" destOrd="0" presId="urn:microsoft.com/office/officeart/2005/8/layout/radial6"/>
    <dgm:cxn modelId="{1A66211F-761C-4418-BE3A-050E1CF8585D}" type="presParOf" srcId="{DC30A1F4-C5A2-48FD-8462-A8B3DC6642F8}" destId="{88A8E17E-B6EF-4D0D-BE49-67B7D43ECAA7}" srcOrd="0" destOrd="0" presId="urn:microsoft.com/office/officeart/2005/8/layout/radial6"/>
    <dgm:cxn modelId="{78103314-514D-4BA3-B36E-709C907F7D5D}" type="presParOf" srcId="{DC30A1F4-C5A2-48FD-8462-A8B3DC6642F8}" destId="{690B63D2-749F-432D-84B3-42F431FDE9E1}" srcOrd="1" destOrd="0" presId="urn:microsoft.com/office/officeart/2005/8/layout/radial6"/>
    <dgm:cxn modelId="{8FB5213A-9B41-4908-82DE-BC1A46FB48EA}" type="presParOf" srcId="{DC30A1F4-C5A2-48FD-8462-A8B3DC6642F8}" destId="{794F3D04-03FE-4200-A528-13B346802EF8}" srcOrd="2" destOrd="0" presId="urn:microsoft.com/office/officeart/2005/8/layout/radial6"/>
    <dgm:cxn modelId="{90A761DC-94A9-489E-858E-22B0FB4E4262}" type="presParOf" srcId="{DC30A1F4-C5A2-48FD-8462-A8B3DC6642F8}" destId="{BCBE4F16-98C8-47FF-A295-CCB367B7A50D}" srcOrd="3" destOrd="0" presId="urn:microsoft.com/office/officeart/2005/8/layout/radial6"/>
    <dgm:cxn modelId="{B6ABAE5E-E54B-4A6C-823D-46A5D7615FD0}" type="presParOf" srcId="{DC30A1F4-C5A2-48FD-8462-A8B3DC6642F8}" destId="{FD773966-7BAF-45D8-8D6F-EDC7E95BB731}" srcOrd="4" destOrd="0" presId="urn:microsoft.com/office/officeart/2005/8/layout/radial6"/>
    <dgm:cxn modelId="{73FF3E97-A4A8-48D4-84E9-18D8D6608ECD}" type="presParOf" srcId="{DC30A1F4-C5A2-48FD-8462-A8B3DC6642F8}" destId="{C07F72C0-8DC3-4A51-90A5-545EB67D059A}" srcOrd="5" destOrd="0" presId="urn:microsoft.com/office/officeart/2005/8/layout/radial6"/>
    <dgm:cxn modelId="{B679F7BD-CF85-48FE-8016-A17DE967ED85}" type="presParOf" srcId="{DC30A1F4-C5A2-48FD-8462-A8B3DC6642F8}" destId="{CDEEEE81-E24E-4058-BB9B-49E2EAE275EC}" srcOrd="6" destOrd="0" presId="urn:microsoft.com/office/officeart/2005/8/layout/radial6"/>
    <dgm:cxn modelId="{BD3E6AEA-C68B-4465-A932-4F85C6A38BD0}" type="presParOf" srcId="{DC30A1F4-C5A2-48FD-8462-A8B3DC6642F8}" destId="{380F7C0C-BEE2-41DF-937A-F96E6945B60B}" srcOrd="7" destOrd="0" presId="urn:microsoft.com/office/officeart/2005/8/layout/radial6"/>
    <dgm:cxn modelId="{6872E20D-5155-4A77-B82A-951E3348CF8A}" type="presParOf" srcId="{DC30A1F4-C5A2-48FD-8462-A8B3DC6642F8}" destId="{738DC835-3DC2-45A4-9859-E15C19FDFAB7}" srcOrd="8" destOrd="0" presId="urn:microsoft.com/office/officeart/2005/8/layout/radial6"/>
    <dgm:cxn modelId="{90AB9C88-4C7C-4455-A940-B636E9E2B1C4}" type="presParOf" srcId="{DC30A1F4-C5A2-48FD-8462-A8B3DC6642F8}" destId="{B74F0CB8-588F-4D84-9884-2285C491E711}" srcOrd="9" destOrd="0" presId="urn:microsoft.com/office/officeart/2005/8/layout/radial6"/>
    <dgm:cxn modelId="{3893286A-5224-4419-BA76-E5CBDB7E65D2}" type="presParOf" srcId="{DC30A1F4-C5A2-48FD-8462-A8B3DC6642F8}" destId="{354D210D-B8ED-4FD0-9664-BFC32EFD0F7A}" srcOrd="10" destOrd="0" presId="urn:microsoft.com/office/officeart/2005/8/layout/radial6"/>
    <dgm:cxn modelId="{516F1BBA-B04D-412E-AE9F-07E02447094F}" type="presParOf" srcId="{DC30A1F4-C5A2-48FD-8462-A8B3DC6642F8}" destId="{9ACA6041-718F-41AB-8257-7665E0711125}" srcOrd="11" destOrd="0" presId="urn:microsoft.com/office/officeart/2005/8/layout/radial6"/>
    <dgm:cxn modelId="{D96D76F3-84AD-48DA-80CB-C85FA8A59674}" type="presParOf" srcId="{DC30A1F4-C5A2-48FD-8462-A8B3DC6642F8}" destId="{0295C1F5-51B1-4896-8A4B-B0E17AED36A9}" srcOrd="12" destOrd="0" presId="urn:microsoft.com/office/officeart/2005/8/layout/radial6"/>
    <dgm:cxn modelId="{9C511795-4BF3-4EC5-B12C-898F1FD687EE}" type="presParOf" srcId="{DC30A1F4-C5A2-48FD-8462-A8B3DC6642F8}" destId="{61EEC894-070D-454C-948F-4D1439584CC7}" srcOrd="13" destOrd="0" presId="urn:microsoft.com/office/officeart/2005/8/layout/radial6"/>
    <dgm:cxn modelId="{FA6A935D-7523-4FCD-A0D2-B0A8CD7B2579}" type="presParOf" srcId="{DC30A1F4-C5A2-48FD-8462-A8B3DC6642F8}" destId="{746A00B0-7526-4A5C-9078-D899A4AB4CA6}" srcOrd="14" destOrd="0" presId="urn:microsoft.com/office/officeart/2005/8/layout/radial6"/>
    <dgm:cxn modelId="{D949D0E5-E30D-445E-BD08-78616BE74D46}" type="presParOf" srcId="{DC30A1F4-C5A2-48FD-8462-A8B3DC6642F8}" destId="{A4E62951-49E4-4F72-8464-2F3A7FFD87A2}" srcOrd="15" destOrd="0" presId="urn:microsoft.com/office/officeart/2005/8/layout/radial6"/>
    <dgm:cxn modelId="{F10FABD8-9FED-432A-95B7-9F3C2F82DF36}" type="presParOf" srcId="{DC30A1F4-C5A2-48FD-8462-A8B3DC6642F8}" destId="{2B58EB4B-9C82-4A29-9D3F-94DAB84B9EF8}" srcOrd="16" destOrd="0" presId="urn:microsoft.com/office/officeart/2005/8/layout/radial6"/>
    <dgm:cxn modelId="{6F8E4305-3558-44ED-BDCF-63070E3359F3}" type="presParOf" srcId="{DC30A1F4-C5A2-48FD-8462-A8B3DC6642F8}" destId="{34E95CC5-C14A-4963-89E1-6E35A4490F1E}" srcOrd="17" destOrd="0" presId="urn:microsoft.com/office/officeart/2005/8/layout/radial6"/>
    <dgm:cxn modelId="{99F01277-23E8-4117-BD36-FD516E0F7CCC}" type="presParOf" srcId="{DC30A1F4-C5A2-48FD-8462-A8B3DC6642F8}" destId="{F7B96C3A-32F9-4CDB-990E-752CA3A3982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696A5D-F3D2-4653-BDAF-4D4AFC06F88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40A62D-83DD-4211-B9F9-D7ED0EB7A02C}">
      <dgm:prSet phldrT="[Text]" custT="1"/>
      <dgm:spPr>
        <a:solidFill>
          <a:schemeClr val="accent2">
            <a:lumMod val="75000"/>
          </a:schemeClr>
        </a:solidFill>
      </dgm:spPr>
      <dgm:t>
        <a:bodyPr lIns="91440" tIns="91440" rIns="91440" bIns="91440" anchor="t"/>
        <a:lstStyle/>
        <a:p>
          <a:pPr algn="ctr"/>
          <a:endParaRPr lang="en-US" sz="300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algn="l"/>
          <a:r>
            <a:rPr lang="en-US" sz="1400" b="1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MARKET AFFORDABLE</a:t>
          </a:r>
        </a:p>
        <a:p>
          <a:pPr algn="l"/>
          <a:r>
            <a:rPr lang="en-US" sz="1400" b="1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non-subsidized units affordable due to their age, amenities, condition, and/or location</a:t>
          </a:r>
        </a:p>
        <a:p>
          <a:pPr algn="ctr"/>
          <a:endParaRPr lang="en-US" sz="1400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6724E77-DA14-4E60-B81C-CD3155602532}" type="parTrans" cxnId="{BAE1CBA9-896B-47FE-90F0-929452319102}">
      <dgm:prSet/>
      <dgm:spPr/>
      <dgm:t>
        <a:bodyPr/>
        <a:lstStyle/>
        <a:p>
          <a:endParaRPr lang="en-US" b="1"/>
        </a:p>
      </dgm:t>
    </dgm:pt>
    <dgm:pt modelId="{096A2D55-4522-4B18-8E92-E3FBE5BFD08A}" type="sibTrans" cxnId="{BAE1CBA9-896B-47FE-90F0-929452319102}">
      <dgm:prSet/>
      <dgm:spPr/>
      <dgm:t>
        <a:bodyPr/>
        <a:lstStyle/>
        <a:p>
          <a:endParaRPr lang="en-US" b="1"/>
        </a:p>
      </dgm:t>
    </dgm:pt>
    <dgm:pt modelId="{7DC73B60-BDC7-4F3E-AD36-82CA76A690E5}">
      <dgm:prSet phldrT="[Text]" custT="1"/>
      <dgm:spPr>
        <a:solidFill>
          <a:schemeClr val="accent2">
            <a:lumMod val="75000"/>
          </a:schemeClr>
        </a:solidFill>
      </dgm:spPr>
      <dgm:t>
        <a:bodyPr lIns="91440" tIns="91440" rIns="91440" bIns="91440" anchor="t"/>
        <a:lstStyle/>
        <a:p>
          <a:pPr algn="ctr">
            <a:spcBef>
              <a:spcPts val="1200"/>
            </a:spcBef>
          </a:pPr>
          <a:endParaRPr lang="en-US" sz="400" b="1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algn="l">
            <a:spcBef>
              <a:spcPts val="1200"/>
            </a:spcBef>
          </a:pPr>
          <a:r>
            <a:rPr lang="en-US" sz="1400" b="1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COMMITTED AFFORDABLE</a:t>
          </a:r>
        </a:p>
        <a:p>
          <a:pPr algn="l">
            <a:spcBef>
              <a:spcPts val="1200"/>
            </a:spcBef>
          </a:pPr>
          <a:r>
            <a:rPr lang="en-US" sz="1400" b="1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units receiving assistance (local and/or federal) or made affordable through developer contributions</a:t>
          </a:r>
          <a:endParaRPr lang="en-US" sz="1400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D541665-8434-44AD-AD78-E3ACEE365976}" type="parTrans" cxnId="{2F389537-018B-452B-862C-AA6EF12B5CCD}">
      <dgm:prSet/>
      <dgm:spPr/>
      <dgm:t>
        <a:bodyPr/>
        <a:lstStyle/>
        <a:p>
          <a:endParaRPr lang="en-US" b="1"/>
        </a:p>
      </dgm:t>
    </dgm:pt>
    <dgm:pt modelId="{C67972DB-63BE-4A32-B822-FBF564EAB488}" type="sibTrans" cxnId="{2F389537-018B-452B-862C-AA6EF12B5CCD}">
      <dgm:prSet/>
      <dgm:spPr/>
      <dgm:t>
        <a:bodyPr/>
        <a:lstStyle/>
        <a:p>
          <a:endParaRPr lang="en-US" b="1"/>
        </a:p>
      </dgm:t>
    </dgm:pt>
    <dgm:pt modelId="{8D7289DE-F307-4FE8-B59E-039899CD14E5}">
      <dgm:prSet phldrT="[Text]"/>
      <dgm:spPr>
        <a:solidFill>
          <a:schemeClr val="accent2">
            <a:lumMod val="75000"/>
          </a:schemeClr>
        </a:solidFill>
      </dgm:spPr>
      <dgm:t>
        <a:bodyPr lIns="91440" tIns="91440" rIns="91440" bIns="91440"/>
        <a:lstStyle/>
        <a:p>
          <a:pPr algn="l"/>
          <a:r>
            <a:rPr lang="en-US" b="1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Rental and for-sale set-aside units secured through development process, including through bonus density and height</a:t>
          </a:r>
          <a:endParaRPr lang="en-US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6FF2E7E8-7CFB-485F-96C5-9A49240825B0}" type="parTrans" cxnId="{13CB399D-7195-4896-9C0A-8C731C6BE0C8}">
      <dgm:prSet/>
      <dgm:spPr/>
      <dgm:t>
        <a:bodyPr/>
        <a:lstStyle/>
        <a:p>
          <a:endParaRPr lang="en-US" b="1"/>
        </a:p>
      </dgm:t>
    </dgm:pt>
    <dgm:pt modelId="{41304522-8A62-4891-BC13-4647743BC867}" type="sibTrans" cxnId="{13CB399D-7195-4896-9C0A-8C731C6BE0C8}">
      <dgm:prSet/>
      <dgm:spPr/>
      <dgm:t>
        <a:bodyPr/>
        <a:lstStyle/>
        <a:p>
          <a:endParaRPr lang="en-US" b="1"/>
        </a:p>
      </dgm:t>
    </dgm:pt>
    <dgm:pt modelId="{C6928F48-4209-4C0A-A9EA-42D81BF0E201}">
      <dgm:prSet phldrT="[Text]"/>
      <dgm:spPr>
        <a:solidFill>
          <a:schemeClr val="accent2">
            <a:lumMod val="75000"/>
          </a:schemeClr>
        </a:solidFill>
      </dgm:spPr>
      <dgm:t>
        <a:bodyPr lIns="91440" tIns="91440" rIns="91440" bIns="91440"/>
        <a:lstStyle/>
        <a:p>
          <a:pPr algn="l"/>
          <a:r>
            <a:rPr lang="en-US" b="1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Publicly assisted housing units (public housing, nonprofit housing projects, HUD-funded affordable units in privately-owned properties)</a:t>
          </a:r>
          <a:endParaRPr lang="en-US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31D3FD7-302A-4DA0-98F7-48C3C36DFD74}" type="parTrans" cxnId="{34D7577B-1F0B-49F9-9D73-C9C47EB435DC}">
      <dgm:prSet/>
      <dgm:spPr/>
      <dgm:t>
        <a:bodyPr/>
        <a:lstStyle/>
        <a:p>
          <a:endParaRPr lang="en-US" b="1"/>
        </a:p>
      </dgm:t>
    </dgm:pt>
    <dgm:pt modelId="{78FED4F0-3587-4362-AAD8-8B967FBA0AD3}" type="sibTrans" cxnId="{34D7577B-1F0B-49F9-9D73-C9C47EB435DC}">
      <dgm:prSet/>
      <dgm:spPr/>
      <dgm:t>
        <a:bodyPr/>
        <a:lstStyle/>
        <a:p>
          <a:endParaRPr lang="en-US" b="1"/>
        </a:p>
      </dgm:t>
    </dgm:pt>
    <dgm:pt modelId="{E5AA1F05-71A6-4933-9793-DA53F5E786BF}">
      <dgm:prSet custT="1"/>
      <dgm:spPr>
        <a:solidFill>
          <a:schemeClr val="accent2">
            <a:lumMod val="75000"/>
          </a:schemeClr>
        </a:solidFill>
      </dgm:spPr>
      <dgm:t>
        <a:bodyPr anchor="t"/>
        <a:lstStyle/>
        <a:p>
          <a:pPr marL="0" algn="ctr"/>
          <a:endParaRPr lang="en-US" sz="1100" b="1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9063" indent="0" algn="l"/>
          <a:r>
            <a:rPr lang="en-US" sz="1400" b="1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AFFORDABLE CONDOMINIUMS</a:t>
          </a:r>
        </a:p>
        <a:p>
          <a:pPr marL="119063" indent="0" algn="l"/>
          <a:r>
            <a:rPr lang="en-US" sz="1400" b="1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units assessed up to $249,000</a:t>
          </a:r>
        </a:p>
      </dgm:t>
    </dgm:pt>
    <dgm:pt modelId="{D680FF9F-33F4-4618-9B7F-DAB89F0FEAA7}" type="parTrans" cxnId="{80D3D0D5-B4BB-4D0C-82A8-52B4A1DCCF0E}">
      <dgm:prSet/>
      <dgm:spPr/>
      <dgm:t>
        <a:bodyPr/>
        <a:lstStyle/>
        <a:p>
          <a:endParaRPr lang="en-US" b="1"/>
        </a:p>
      </dgm:t>
    </dgm:pt>
    <dgm:pt modelId="{FA23A2FA-8BD1-4C13-B023-2CF3DE57D1DF}" type="sibTrans" cxnId="{80D3D0D5-B4BB-4D0C-82A8-52B4A1DCCF0E}">
      <dgm:prSet/>
      <dgm:spPr/>
      <dgm:t>
        <a:bodyPr/>
        <a:lstStyle/>
        <a:p>
          <a:endParaRPr lang="en-US" b="1"/>
        </a:p>
      </dgm:t>
    </dgm:pt>
    <dgm:pt modelId="{5C80A2BB-2EF9-4AA6-B877-1BB4C309C727}">
      <dgm:prSet phldrT="[Text]"/>
      <dgm:spPr>
        <a:solidFill>
          <a:schemeClr val="accent2">
            <a:lumMod val="75000"/>
          </a:schemeClr>
        </a:solidFill>
      </dgm:spPr>
      <dgm:t>
        <a:bodyPr lIns="91440" tIns="91440" rIns="91440" bIns="91440"/>
        <a:lstStyle/>
        <a:p>
          <a:r>
            <a:rPr lang="en-US" b="1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HOUSING OPPORTUNITY</a:t>
          </a:r>
        </a:p>
      </dgm:t>
    </dgm:pt>
    <dgm:pt modelId="{E3EC190C-84F9-41B8-B02E-440698B2D567}" type="sibTrans" cxnId="{AAD4A37B-7DD7-4958-947C-1C49A6850BF5}">
      <dgm:prSet/>
      <dgm:spPr/>
      <dgm:t>
        <a:bodyPr/>
        <a:lstStyle/>
        <a:p>
          <a:endParaRPr lang="en-US" b="1"/>
        </a:p>
      </dgm:t>
    </dgm:pt>
    <dgm:pt modelId="{4882F7CF-75C5-448D-86DF-FE49EAED499A}" type="parTrans" cxnId="{AAD4A37B-7DD7-4958-947C-1C49A6850BF5}">
      <dgm:prSet/>
      <dgm:spPr/>
      <dgm:t>
        <a:bodyPr/>
        <a:lstStyle/>
        <a:p>
          <a:endParaRPr lang="en-US" b="1"/>
        </a:p>
      </dgm:t>
    </dgm:pt>
    <dgm:pt modelId="{0CA97437-D371-4AEE-B7D5-44509557D85A}" type="pres">
      <dgm:prSet presAssocID="{6C696A5D-F3D2-4653-BDAF-4D4AFC06F88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93F9BB6-AE0D-4252-861B-D76756EBB57E}" type="pres">
      <dgm:prSet presAssocID="{5C80A2BB-2EF9-4AA6-B877-1BB4C309C727}" presName="root1" presStyleCnt="0"/>
      <dgm:spPr/>
    </dgm:pt>
    <dgm:pt modelId="{81B38FB2-B65C-4F67-BE6E-5AB8321548D0}" type="pres">
      <dgm:prSet presAssocID="{5C80A2BB-2EF9-4AA6-B877-1BB4C309C727}" presName="LevelOneTextNode" presStyleLbl="node0" presStyleIdx="0" presStyleCnt="1" custLinFactNeighborX="32889">
        <dgm:presLayoutVars>
          <dgm:chPref val="3"/>
        </dgm:presLayoutVars>
      </dgm:prSet>
      <dgm:spPr/>
    </dgm:pt>
    <dgm:pt modelId="{19BA56B2-A60F-4451-A177-38D9DC497E91}" type="pres">
      <dgm:prSet presAssocID="{5C80A2BB-2EF9-4AA6-B877-1BB4C309C727}" presName="level2hierChild" presStyleCnt="0"/>
      <dgm:spPr/>
    </dgm:pt>
    <dgm:pt modelId="{40D999B9-A5E3-4B67-8E3B-85AC0EE0D753}" type="pres">
      <dgm:prSet presAssocID="{A6724E77-DA14-4E60-B81C-CD3155602532}" presName="conn2-1" presStyleLbl="parChTrans1D2" presStyleIdx="0" presStyleCnt="3"/>
      <dgm:spPr/>
    </dgm:pt>
    <dgm:pt modelId="{0E02CE0C-9D43-4BA1-87A8-FAD8ED473CE9}" type="pres">
      <dgm:prSet presAssocID="{A6724E77-DA14-4E60-B81C-CD3155602532}" presName="connTx" presStyleLbl="parChTrans1D2" presStyleIdx="0" presStyleCnt="3"/>
      <dgm:spPr/>
    </dgm:pt>
    <dgm:pt modelId="{18F3D054-2CD4-4ECF-AF61-04D4A3C7D0F8}" type="pres">
      <dgm:prSet presAssocID="{3E40A62D-83DD-4211-B9F9-D7ED0EB7A02C}" presName="root2" presStyleCnt="0"/>
      <dgm:spPr/>
    </dgm:pt>
    <dgm:pt modelId="{E986A3F8-46EC-4811-88EF-2ABD588825C4}" type="pres">
      <dgm:prSet presAssocID="{3E40A62D-83DD-4211-B9F9-D7ED0EB7A02C}" presName="LevelTwoTextNode" presStyleLbl="node2" presStyleIdx="0" presStyleCnt="3" custScaleY="173377">
        <dgm:presLayoutVars>
          <dgm:chPref val="3"/>
        </dgm:presLayoutVars>
      </dgm:prSet>
      <dgm:spPr/>
    </dgm:pt>
    <dgm:pt modelId="{FA015514-C780-4E61-B6E1-A8DEE0214C31}" type="pres">
      <dgm:prSet presAssocID="{3E40A62D-83DD-4211-B9F9-D7ED0EB7A02C}" presName="level3hierChild" presStyleCnt="0"/>
      <dgm:spPr/>
    </dgm:pt>
    <dgm:pt modelId="{70DF4F98-5B89-4462-912F-42A128268E3F}" type="pres">
      <dgm:prSet presAssocID="{ED541665-8434-44AD-AD78-E3ACEE365976}" presName="conn2-1" presStyleLbl="parChTrans1D2" presStyleIdx="1" presStyleCnt="3"/>
      <dgm:spPr/>
    </dgm:pt>
    <dgm:pt modelId="{911ED711-DCE2-4564-90D4-7DB49009288D}" type="pres">
      <dgm:prSet presAssocID="{ED541665-8434-44AD-AD78-E3ACEE365976}" presName="connTx" presStyleLbl="parChTrans1D2" presStyleIdx="1" presStyleCnt="3"/>
      <dgm:spPr/>
    </dgm:pt>
    <dgm:pt modelId="{32123D15-A2B1-481C-9715-00BA89B1C762}" type="pres">
      <dgm:prSet presAssocID="{7DC73B60-BDC7-4F3E-AD36-82CA76A690E5}" presName="root2" presStyleCnt="0"/>
      <dgm:spPr/>
    </dgm:pt>
    <dgm:pt modelId="{9879F861-D316-4F4E-9862-4132E06FB286}" type="pres">
      <dgm:prSet presAssocID="{7DC73B60-BDC7-4F3E-AD36-82CA76A690E5}" presName="LevelTwoTextNode" presStyleLbl="node2" presStyleIdx="1" presStyleCnt="3" custScaleY="201320">
        <dgm:presLayoutVars>
          <dgm:chPref val="3"/>
        </dgm:presLayoutVars>
      </dgm:prSet>
      <dgm:spPr/>
    </dgm:pt>
    <dgm:pt modelId="{D8346604-0378-4877-B71A-A0CED293FA87}" type="pres">
      <dgm:prSet presAssocID="{7DC73B60-BDC7-4F3E-AD36-82CA76A690E5}" presName="level3hierChild" presStyleCnt="0"/>
      <dgm:spPr/>
    </dgm:pt>
    <dgm:pt modelId="{ED70CB59-55CA-47DC-98DD-EE419E22B2D5}" type="pres">
      <dgm:prSet presAssocID="{6FF2E7E8-7CFB-485F-96C5-9A49240825B0}" presName="conn2-1" presStyleLbl="parChTrans1D3" presStyleIdx="0" presStyleCnt="2"/>
      <dgm:spPr/>
    </dgm:pt>
    <dgm:pt modelId="{F331C26C-31D2-480E-96E7-8E3F4B16CABA}" type="pres">
      <dgm:prSet presAssocID="{6FF2E7E8-7CFB-485F-96C5-9A49240825B0}" presName="connTx" presStyleLbl="parChTrans1D3" presStyleIdx="0" presStyleCnt="2"/>
      <dgm:spPr/>
    </dgm:pt>
    <dgm:pt modelId="{D7147E32-623E-4EDE-806A-0901843E0B70}" type="pres">
      <dgm:prSet presAssocID="{8D7289DE-F307-4FE8-B59E-039899CD14E5}" presName="root2" presStyleCnt="0"/>
      <dgm:spPr/>
    </dgm:pt>
    <dgm:pt modelId="{17FB0998-607B-4299-9DBD-688705F2FB00}" type="pres">
      <dgm:prSet presAssocID="{8D7289DE-F307-4FE8-B59E-039899CD14E5}" presName="LevelTwoTextNode" presStyleLbl="node3" presStyleIdx="0" presStyleCnt="2" custScaleY="133854">
        <dgm:presLayoutVars>
          <dgm:chPref val="3"/>
        </dgm:presLayoutVars>
      </dgm:prSet>
      <dgm:spPr/>
    </dgm:pt>
    <dgm:pt modelId="{B3E70609-73D4-4E3B-808D-70D8C429CC1E}" type="pres">
      <dgm:prSet presAssocID="{8D7289DE-F307-4FE8-B59E-039899CD14E5}" presName="level3hierChild" presStyleCnt="0"/>
      <dgm:spPr/>
    </dgm:pt>
    <dgm:pt modelId="{10F802F3-7E5A-4472-B00B-B968C9B2FA80}" type="pres">
      <dgm:prSet presAssocID="{231D3FD7-302A-4DA0-98F7-48C3C36DFD74}" presName="conn2-1" presStyleLbl="parChTrans1D3" presStyleIdx="1" presStyleCnt="2"/>
      <dgm:spPr/>
    </dgm:pt>
    <dgm:pt modelId="{4D784083-5629-4692-A225-DCE13322E67D}" type="pres">
      <dgm:prSet presAssocID="{231D3FD7-302A-4DA0-98F7-48C3C36DFD74}" presName="connTx" presStyleLbl="parChTrans1D3" presStyleIdx="1" presStyleCnt="2"/>
      <dgm:spPr/>
    </dgm:pt>
    <dgm:pt modelId="{0EF6F8EC-1083-4552-A216-B5DED060CFC9}" type="pres">
      <dgm:prSet presAssocID="{C6928F48-4209-4C0A-A9EA-42D81BF0E201}" presName="root2" presStyleCnt="0"/>
      <dgm:spPr/>
    </dgm:pt>
    <dgm:pt modelId="{D870B1A5-1B68-4217-A97E-71DD24016915}" type="pres">
      <dgm:prSet presAssocID="{C6928F48-4209-4C0A-A9EA-42D81BF0E201}" presName="LevelTwoTextNode" presStyleLbl="node3" presStyleIdx="1" presStyleCnt="2" custScaleY="129397">
        <dgm:presLayoutVars>
          <dgm:chPref val="3"/>
        </dgm:presLayoutVars>
      </dgm:prSet>
      <dgm:spPr/>
    </dgm:pt>
    <dgm:pt modelId="{555D2307-E798-44EA-8D6C-3A23A39E7B31}" type="pres">
      <dgm:prSet presAssocID="{C6928F48-4209-4C0A-A9EA-42D81BF0E201}" presName="level3hierChild" presStyleCnt="0"/>
      <dgm:spPr/>
    </dgm:pt>
    <dgm:pt modelId="{D7CD463F-91B0-46E7-9AC5-CEF0684DAFB2}" type="pres">
      <dgm:prSet presAssocID="{D680FF9F-33F4-4618-9B7F-DAB89F0FEAA7}" presName="conn2-1" presStyleLbl="parChTrans1D2" presStyleIdx="2" presStyleCnt="3"/>
      <dgm:spPr/>
    </dgm:pt>
    <dgm:pt modelId="{7A726EC4-C10F-4B7C-A643-9FF8DB8C1E3A}" type="pres">
      <dgm:prSet presAssocID="{D680FF9F-33F4-4618-9B7F-DAB89F0FEAA7}" presName="connTx" presStyleLbl="parChTrans1D2" presStyleIdx="2" presStyleCnt="3"/>
      <dgm:spPr/>
    </dgm:pt>
    <dgm:pt modelId="{86A84FF4-59E2-4CBD-B586-00158903B5CA}" type="pres">
      <dgm:prSet presAssocID="{E5AA1F05-71A6-4933-9793-DA53F5E786BF}" presName="root2" presStyleCnt="0"/>
      <dgm:spPr/>
    </dgm:pt>
    <dgm:pt modelId="{1FD6259D-6A56-4095-85A3-C6A2657228FF}" type="pres">
      <dgm:prSet presAssocID="{E5AA1F05-71A6-4933-9793-DA53F5E786BF}" presName="LevelTwoTextNode" presStyleLbl="node2" presStyleIdx="2" presStyleCnt="3" custScaleY="142045">
        <dgm:presLayoutVars>
          <dgm:chPref val="3"/>
        </dgm:presLayoutVars>
      </dgm:prSet>
      <dgm:spPr/>
    </dgm:pt>
    <dgm:pt modelId="{E13E361B-4820-4F38-8413-35F11FE87F9D}" type="pres">
      <dgm:prSet presAssocID="{E5AA1F05-71A6-4933-9793-DA53F5E786BF}" presName="level3hierChild" presStyleCnt="0"/>
      <dgm:spPr/>
    </dgm:pt>
  </dgm:ptLst>
  <dgm:cxnLst>
    <dgm:cxn modelId="{530EA911-4ED2-42AD-9CA1-64D95386EC51}" type="presOf" srcId="{5C80A2BB-2EF9-4AA6-B877-1BB4C309C727}" destId="{81B38FB2-B65C-4F67-BE6E-5AB8321548D0}" srcOrd="0" destOrd="0" presId="urn:microsoft.com/office/officeart/2008/layout/HorizontalMultiLevelHierarchy"/>
    <dgm:cxn modelId="{2F389537-018B-452B-862C-AA6EF12B5CCD}" srcId="{5C80A2BB-2EF9-4AA6-B877-1BB4C309C727}" destId="{7DC73B60-BDC7-4F3E-AD36-82CA76A690E5}" srcOrd="1" destOrd="0" parTransId="{ED541665-8434-44AD-AD78-E3ACEE365976}" sibTransId="{C67972DB-63BE-4A32-B822-FBF564EAB488}"/>
    <dgm:cxn modelId="{5035C15D-B294-4095-813B-2410101064F8}" type="presOf" srcId="{A6724E77-DA14-4E60-B81C-CD3155602532}" destId="{40D999B9-A5E3-4B67-8E3B-85AC0EE0D753}" srcOrd="0" destOrd="0" presId="urn:microsoft.com/office/officeart/2008/layout/HorizontalMultiLevelHierarchy"/>
    <dgm:cxn modelId="{7A94D565-6999-4005-8B60-6C2B4877E408}" type="presOf" srcId="{6FF2E7E8-7CFB-485F-96C5-9A49240825B0}" destId="{F331C26C-31D2-480E-96E7-8E3F4B16CABA}" srcOrd="1" destOrd="0" presId="urn:microsoft.com/office/officeart/2008/layout/HorizontalMultiLevelHierarchy"/>
    <dgm:cxn modelId="{6B460C6D-E17F-48B8-B03A-0157A77EAB33}" type="presOf" srcId="{6C696A5D-F3D2-4653-BDAF-4D4AFC06F887}" destId="{0CA97437-D371-4AEE-B7D5-44509557D85A}" srcOrd="0" destOrd="0" presId="urn:microsoft.com/office/officeart/2008/layout/HorizontalMultiLevelHierarchy"/>
    <dgm:cxn modelId="{D679676D-9E33-470B-AA2E-00C4524BCFEE}" type="presOf" srcId="{ED541665-8434-44AD-AD78-E3ACEE365976}" destId="{70DF4F98-5B89-4462-912F-42A128268E3F}" srcOrd="0" destOrd="0" presId="urn:microsoft.com/office/officeart/2008/layout/HorizontalMultiLevelHierarchy"/>
    <dgm:cxn modelId="{34D7577B-1F0B-49F9-9D73-C9C47EB435DC}" srcId="{7DC73B60-BDC7-4F3E-AD36-82CA76A690E5}" destId="{C6928F48-4209-4C0A-A9EA-42D81BF0E201}" srcOrd="1" destOrd="0" parTransId="{231D3FD7-302A-4DA0-98F7-48C3C36DFD74}" sibTransId="{78FED4F0-3587-4362-AAD8-8B967FBA0AD3}"/>
    <dgm:cxn modelId="{AAD4A37B-7DD7-4958-947C-1C49A6850BF5}" srcId="{6C696A5D-F3D2-4653-BDAF-4D4AFC06F887}" destId="{5C80A2BB-2EF9-4AA6-B877-1BB4C309C727}" srcOrd="0" destOrd="0" parTransId="{4882F7CF-75C5-448D-86DF-FE49EAED499A}" sibTransId="{E3EC190C-84F9-41B8-B02E-440698B2D567}"/>
    <dgm:cxn modelId="{FCFE3A90-AF04-44A4-8739-4CD585198F78}" type="presOf" srcId="{A6724E77-DA14-4E60-B81C-CD3155602532}" destId="{0E02CE0C-9D43-4BA1-87A8-FAD8ED473CE9}" srcOrd="1" destOrd="0" presId="urn:microsoft.com/office/officeart/2008/layout/HorizontalMultiLevelHierarchy"/>
    <dgm:cxn modelId="{13CB399D-7195-4896-9C0A-8C731C6BE0C8}" srcId="{7DC73B60-BDC7-4F3E-AD36-82CA76A690E5}" destId="{8D7289DE-F307-4FE8-B59E-039899CD14E5}" srcOrd="0" destOrd="0" parTransId="{6FF2E7E8-7CFB-485F-96C5-9A49240825B0}" sibTransId="{41304522-8A62-4891-BC13-4647743BC867}"/>
    <dgm:cxn modelId="{BAE1CBA9-896B-47FE-90F0-929452319102}" srcId="{5C80A2BB-2EF9-4AA6-B877-1BB4C309C727}" destId="{3E40A62D-83DD-4211-B9F9-D7ED0EB7A02C}" srcOrd="0" destOrd="0" parTransId="{A6724E77-DA14-4E60-B81C-CD3155602532}" sibTransId="{096A2D55-4522-4B18-8E92-E3FBE5BFD08A}"/>
    <dgm:cxn modelId="{003BEDB3-FEE4-4C30-B9D0-5CFA957131CB}" type="presOf" srcId="{ED541665-8434-44AD-AD78-E3ACEE365976}" destId="{911ED711-DCE2-4564-90D4-7DB49009288D}" srcOrd="1" destOrd="0" presId="urn:microsoft.com/office/officeart/2008/layout/HorizontalMultiLevelHierarchy"/>
    <dgm:cxn modelId="{CAF17ABB-2FCF-40E2-84A6-BC74602D1914}" type="presOf" srcId="{8D7289DE-F307-4FE8-B59E-039899CD14E5}" destId="{17FB0998-607B-4299-9DBD-688705F2FB00}" srcOrd="0" destOrd="0" presId="urn:microsoft.com/office/officeart/2008/layout/HorizontalMultiLevelHierarchy"/>
    <dgm:cxn modelId="{CF59A6C4-3E71-4499-B9C0-0FCCAED52572}" type="presOf" srcId="{231D3FD7-302A-4DA0-98F7-48C3C36DFD74}" destId="{4D784083-5629-4692-A225-DCE13322E67D}" srcOrd="1" destOrd="0" presId="urn:microsoft.com/office/officeart/2008/layout/HorizontalMultiLevelHierarchy"/>
    <dgm:cxn modelId="{EA5F27C5-7F38-4246-A20A-93AA035F5C1C}" type="presOf" srcId="{6FF2E7E8-7CFB-485F-96C5-9A49240825B0}" destId="{ED70CB59-55CA-47DC-98DD-EE419E22B2D5}" srcOrd="0" destOrd="0" presId="urn:microsoft.com/office/officeart/2008/layout/HorizontalMultiLevelHierarchy"/>
    <dgm:cxn modelId="{ED04B6C8-F609-4457-A62F-466D6EB8806F}" type="presOf" srcId="{D680FF9F-33F4-4618-9B7F-DAB89F0FEAA7}" destId="{D7CD463F-91B0-46E7-9AC5-CEF0684DAFB2}" srcOrd="0" destOrd="0" presId="urn:microsoft.com/office/officeart/2008/layout/HorizontalMultiLevelHierarchy"/>
    <dgm:cxn modelId="{5589CDCB-1E43-4BFF-B742-7AE1595D485F}" type="presOf" srcId="{3E40A62D-83DD-4211-B9F9-D7ED0EB7A02C}" destId="{E986A3F8-46EC-4811-88EF-2ABD588825C4}" srcOrd="0" destOrd="0" presId="urn:microsoft.com/office/officeart/2008/layout/HorizontalMultiLevelHierarchy"/>
    <dgm:cxn modelId="{80D3D0D5-B4BB-4D0C-82A8-52B4A1DCCF0E}" srcId="{5C80A2BB-2EF9-4AA6-B877-1BB4C309C727}" destId="{E5AA1F05-71A6-4933-9793-DA53F5E786BF}" srcOrd="2" destOrd="0" parTransId="{D680FF9F-33F4-4618-9B7F-DAB89F0FEAA7}" sibTransId="{FA23A2FA-8BD1-4C13-B023-2CF3DE57D1DF}"/>
    <dgm:cxn modelId="{BBD7BCD7-702E-4723-9068-089962F49329}" type="presOf" srcId="{7DC73B60-BDC7-4F3E-AD36-82CA76A690E5}" destId="{9879F861-D316-4F4E-9862-4132E06FB286}" srcOrd="0" destOrd="0" presId="urn:microsoft.com/office/officeart/2008/layout/HorizontalMultiLevelHierarchy"/>
    <dgm:cxn modelId="{91528BE0-0610-493D-BE65-9EDC984E6D69}" type="presOf" srcId="{C6928F48-4209-4C0A-A9EA-42D81BF0E201}" destId="{D870B1A5-1B68-4217-A97E-71DD24016915}" srcOrd="0" destOrd="0" presId="urn:microsoft.com/office/officeart/2008/layout/HorizontalMultiLevelHierarchy"/>
    <dgm:cxn modelId="{365312E5-800F-4437-BB47-14096CBAD4E6}" type="presOf" srcId="{231D3FD7-302A-4DA0-98F7-48C3C36DFD74}" destId="{10F802F3-7E5A-4472-B00B-B968C9B2FA80}" srcOrd="0" destOrd="0" presId="urn:microsoft.com/office/officeart/2008/layout/HorizontalMultiLevelHierarchy"/>
    <dgm:cxn modelId="{4A8448F0-AEC0-42BF-9F47-0CE2FB782C25}" type="presOf" srcId="{D680FF9F-33F4-4618-9B7F-DAB89F0FEAA7}" destId="{7A726EC4-C10F-4B7C-A643-9FF8DB8C1E3A}" srcOrd="1" destOrd="0" presId="urn:microsoft.com/office/officeart/2008/layout/HorizontalMultiLevelHierarchy"/>
    <dgm:cxn modelId="{ACEB86F3-CE14-4E36-BEA6-6D6EF97E8901}" type="presOf" srcId="{E5AA1F05-71A6-4933-9793-DA53F5E786BF}" destId="{1FD6259D-6A56-4095-85A3-C6A2657228FF}" srcOrd="0" destOrd="0" presId="urn:microsoft.com/office/officeart/2008/layout/HorizontalMultiLevelHierarchy"/>
    <dgm:cxn modelId="{DC09D449-56D4-4AF3-8EFD-E0D37CE70837}" type="presParOf" srcId="{0CA97437-D371-4AEE-B7D5-44509557D85A}" destId="{A93F9BB6-AE0D-4252-861B-D76756EBB57E}" srcOrd="0" destOrd="0" presId="urn:microsoft.com/office/officeart/2008/layout/HorizontalMultiLevelHierarchy"/>
    <dgm:cxn modelId="{A5F1DD2D-A42D-45C2-B289-301A749ED108}" type="presParOf" srcId="{A93F9BB6-AE0D-4252-861B-D76756EBB57E}" destId="{81B38FB2-B65C-4F67-BE6E-5AB8321548D0}" srcOrd="0" destOrd="0" presId="urn:microsoft.com/office/officeart/2008/layout/HorizontalMultiLevelHierarchy"/>
    <dgm:cxn modelId="{CDB05B60-67B3-4D68-AA99-7EE2A20C0833}" type="presParOf" srcId="{A93F9BB6-AE0D-4252-861B-D76756EBB57E}" destId="{19BA56B2-A60F-4451-A177-38D9DC497E91}" srcOrd="1" destOrd="0" presId="urn:microsoft.com/office/officeart/2008/layout/HorizontalMultiLevelHierarchy"/>
    <dgm:cxn modelId="{1615E28A-DAD8-4E07-9F32-F1C442D11B28}" type="presParOf" srcId="{19BA56B2-A60F-4451-A177-38D9DC497E91}" destId="{40D999B9-A5E3-4B67-8E3B-85AC0EE0D753}" srcOrd="0" destOrd="0" presId="urn:microsoft.com/office/officeart/2008/layout/HorizontalMultiLevelHierarchy"/>
    <dgm:cxn modelId="{ED7576F6-B3B2-468A-8D36-E869DBC3CCD1}" type="presParOf" srcId="{40D999B9-A5E3-4B67-8E3B-85AC0EE0D753}" destId="{0E02CE0C-9D43-4BA1-87A8-FAD8ED473CE9}" srcOrd="0" destOrd="0" presId="urn:microsoft.com/office/officeart/2008/layout/HorizontalMultiLevelHierarchy"/>
    <dgm:cxn modelId="{D673BAAA-A3DD-433C-B551-BFA1C028A4B9}" type="presParOf" srcId="{19BA56B2-A60F-4451-A177-38D9DC497E91}" destId="{18F3D054-2CD4-4ECF-AF61-04D4A3C7D0F8}" srcOrd="1" destOrd="0" presId="urn:microsoft.com/office/officeart/2008/layout/HorizontalMultiLevelHierarchy"/>
    <dgm:cxn modelId="{7D1581DF-690A-408E-AB9E-51BBD8ED946C}" type="presParOf" srcId="{18F3D054-2CD4-4ECF-AF61-04D4A3C7D0F8}" destId="{E986A3F8-46EC-4811-88EF-2ABD588825C4}" srcOrd="0" destOrd="0" presId="urn:microsoft.com/office/officeart/2008/layout/HorizontalMultiLevelHierarchy"/>
    <dgm:cxn modelId="{5FAB448C-9005-4442-B51F-B58511A9CEB0}" type="presParOf" srcId="{18F3D054-2CD4-4ECF-AF61-04D4A3C7D0F8}" destId="{FA015514-C780-4E61-B6E1-A8DEE0214C31}" srcOrd="1" destOrd="0" presId="urn:microsoft.com/office/officeart/2008/layout/HorizontalMultiLevelHierarchy"/>
    <dgm:cxn modelId="{5D8635CA-A778-4E0C-A0FE-F2F2F879A924}" type="presParOf" srcId="{19BA56B2-A60F-4451-A177-38D9DC497E91}" destId="{70DF4F98-5B89-4462-912F-42A128268E3F}" srcOrd="2" destOrd="0" presId="urn:microsoft.com/office/officeart/2008/layout/HorizontalMultiLevelHierarchy"/>
    <dgm:cxn modelId="{1261565D-4A78-42F1-AB5F-C2E9E30F9D51}" type="presParOf" srcId="{70DF4F98-5B89-4462-912F-42A128268E3F}" destId="{911ED711-DCE2-4564-90D4-7DB49009288D}" srcOrd="0" destOrd="0" presId="urn:microsoft.com/office/officeart/2008/layout/HorizontalMultiLevelHierarchy"/>
    <dgm:cxn modelId="{4BC0BD65-11F8-4C2A-B3D3-0EBB7DFB1DDC}" type="presParOf" srcId="{19BA56B2-A60F-4451-A177-38D9DC497E91}" destId="{32123D15-A2B1-481C-9715-00BA89B1C762}" srcOrd="3" destOrd="0" presId="urn:microsoft.com/office/officeart/2008/layout/HorizontalMultiLevelHierarchy"/>
    <dgm:cxn modelId="{F24D1D2A-08B8-4F04-96F6-967C053C99F1}" type="presParOf" srcId="{32123D15-A2B1-481C-9715-00BA89B1C762}" destId="{9879F861-D316-4F4E-9862-4132E06FB286}" srcOrd="0" destOrd="0" presId="urn:microsoft.com/office/officeart/2008/layout/HorizontalMultiLevelHierarchy"/>
    <dgm:cxn modelId="{D27D954A-E2DE-468D-83E5-7AA3DFCAFD4A}" type="presParOf" srcId="{32123D15-A2B1-481C-9715-00BA89B1C762}" destId="{D8346604-0378-4877-B71A-A0CED293FA87}" srcOrd="1" destOrd="0" presId="urn:microsoft.com/office/officeart/2008/layout/HorizontalMultiLevelHierarchy"/>
    <dgm:cxn modelId="{8AB1B60B-9A4E-4624-A2D9-7753619A31B9}" type="presParOf" srcId="{D8346604-0378-4877-B71A-A0CED293FA87}" destId="{ED70CB59-55CA-47DC-98DD-EE419E22B2D5}" srcOrd="0" destOrd="0" presId="urn:microsoft.com/office/officeart/2008/layout/HorizontalMultiLevelHierarchy"/>
    <dgm:cxn modelId="{43CD6B28-1FEB-4CB6-A3D4-46DA03F0B0F8}" type="presParOf" srcId="{ED70CB59-55CA-47DC-98DD-EE419E22B2D5}" destId="{F331C26C-31D2-480E-96E7-8E3F4B16CABA}" srcOrd="0" destOrd="0" presId="urn:microsoft.com/office/officeart/2008/layout/HorizontalMultiLevelHierarchy"/>
    <dgm:cxn modelId="{650BD00E-24F6-4A05-866B-FBC3EA868E0F}" type="presParOf" srcId="{D8346604-0378-4877-B71A-A0CED293FA87}" destId="{D7147E32-623E-4EDE-806A-0901843E0B70}" srcOrd="1" destOrd="0" presId="urn:microsoft.com/office/officeart/2008/layout/HorizontalMultiLevelHierarchy"/>
    <dgm:cxn modelId="{7EF862D3-1E3B-4E4E-A581-1A571F6CA4B0}" type="presParOf" srcId="{D7147E32-623E-4EDE-806A-0901843E0B70}" destId="{17FB0998-607B-4299-9DBD-688705F2FB00}" srcOrd="0" destOrd="0" presId="urn:microsoft.com/office/officeart/2008/layout/HorizontalMultiLevelHierarchy"/>
    <dgm:cxn modelId="{034DE7D8-8061-4F13-B98B-3C7DB11BD3CA}" type="presParOf" srcId="{D7147E32-623E-4EDE-806A-0901843E0B70}" destId="{B3E70609-73D4-4E3B-808D-70D8C429CC1E}" srcOrd="1" destOrd="0" presId="urn:microsoft.com/office/officeart/2008/layout/HorizontalMultiLevelHierarchy"/>
    <dgm:cxn modelId="{B7C574FC-D962-4E1C-B73E-E89004590053}" type="presParOf" srcId="{D8346604-0378-4877-B71A-A0CED293FA87}" destId="{10F802F3-7E5A-4472-B00B-B968C9B2FA80}" srcOrd="2" destOrd="0" presId="urn:microsoft.com/office/officeart/2008/layout/HorizontalMultiLevelHierarchy"/>
    <dgm:cxn modelId="{9CA3E55C-6046-4E97-98D9-28AEB731EA29}" type="presParOf" srcId="{10F802F3-7E5A-4472-B00B-B968C9B2FA80}" destId="{4D784083-5629-4692-A225-DCE13322E67D}" srcOrd="0" destOrd="0" presId="urn:microsoft.com/office/officeart/2008/layout/HorizontalMultiLevelHierarchy"/>
    <dgm:cxn modelId="{86742EC7-C924-4C78-896D-12F3015AE0C0}" type="presParOf" srcId="{D8346604-0378-4877-B71A-A0CED293FA87}" destId="{0EF6F8EC-1083-4552-A216-B5DED060CFC9}" srcOrd="3" destOrd="0" presId="urn:microsoft.com/office/officeart/2008/layout/HorizontalMultiLevelHierarchy"/>
    <dgm:cxn modelId="{1CEA2D89-E459-4F29-BF5A-6778D6A1E3B7}" type="presParOf" srcId="{0EF6F8EC-1083-4552-A216-B5DED060CFC9}" destId="{D870B1A5-1B68-4217-A97E-71DD24016915}" srcOrd="0" destOrd="0" presId="urn:microsoft.com/office/officeart/2008/layout/HorizontalMultiLevelHierarchy"/>
    <dgm:cxn modelId="{47BED6EB-5DC6-4293-A4D2-F4E0019AEA39}" type="presParOf" srcId="{0EF6F8EC-1083-4552-A216-B5DED060CFC9}" destId="{555D2307-E798-44EA-8D6C-3A23A39E7B31}" srcOrd="1" destOrd="0" presId="urn:microsoft.com/office/officeart/2008/layout/HorizontalMultiLevelHierarchy"/>
    <dgm:cxn modelId="{CC6894E3-8ECB-41E0-B332-7A37F0D56E1F}" type="presParOf" srcId="{19BA56B2-A60F-4451-A177-38D9DC497E91}" destId="{D7CD463F-91B0-46E7-9AC5-CEF0684DAFB2}" srcOrd="4" destOrd="0" presId="urn:microsoft.com/office/officeart/2008/layout/HorizontalMultiLevelHierarchy"/>
    <dgm:cxn modelId="{DB3691D2-3FFE-4FE7-8224-A8DB9FF8CC6F}" type="presParOf" srcId="{D7CD463F-91B0-46E7-9AC5-CEF0684DAFB2}" destId="{7A726EC4-C10F-4B7C-A643-9FF8DB8C1E3A}" srcOrd="0" destOrd="0" presId="urn:microsoft.com/office/officeart/2008/layout/HorizontalMultiLevelHierarchy"/>
    <dgm:cxn modelId="{D41F4278-2EC9-4D05-8417-D423254AA9B0}" type="presParOf" srcId="{19BA56B2-A60F-4451-A177-38D9DC497E91}" destId="{86A84FF4-59E2-4CBD-B586-00158903B5CA}" srcOrd="5" destOrd="0" presId="urn:microsoft.com/office/officeart/2008/layout/HorizontalMultiLevelHierarchy"/>
    <dgm:cxn modelId="{8B39D7FC-34FB-4FD0-A10B-71221DC76914}" type="presParOf" srcId="{86A84FF4-59E2-4CBD-B586-00158903B5CA}" destId="{1FD6259D-6A56-4095-85A3-C6A2657228FF}" srcOrd="0" destOrd="0" presId="urn:microsoft.com/office/officeart/2008/layout/HorizontalMultiLevelHierarchy"/>
    <dgm:cxn modelId="{76C10B32-FE77-4D1E-A115-84ADF659933C}" type="presParOf" srcId="{86A84FF4-59E2-4CBD-B586-00158903B5CA}" destId="{E13E361B-4820-4F38-8413-35F11FE87F9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96C3A-32F9-4CDB-990E-752CA3A3982A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62951-49E4-4F72-8464-2F3A7FFD87A2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5C1F5-51B1-4896-8A4B-B0E17AED36A9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F0CB8-588F-4D84-9884-2285C491E711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EEE81-E24E-4058-BB9B-49E2EAE275EC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19800000"/>
            <a:gd name="adj2" fmla="val 18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E4F16-98C8-47FF-A295-CCB367B7A50D}">
      <dsp:nvSpPr>
        <dsp:cNvPr id="0" name=""/>
        <dsp:cNvSpPr/>
      </dsp:nvSpPr>
      <dsp:spPr>
        <a:xfrm>
          <a:off x="1804577" y="561792"/>
          <a:ext cx="3847553" cy="3847553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8E17E-B6EF-4D0D-BE49-67B7D43ECAA7}">
      <dsp:nvSpPr>
        <dsp:cNvPr id="0" name=""/>
        <dsp:cNvSpPr/>
      </dsp:nvSpPr>
      <dsp:spPr>
        <a:xfrm>
          <a:off x="2865443" y="1622659"/>
          <a:ext cx="1725820" cy="1725820"/>
        </a:xfrm>
        <a:prstGeom prst="ellipse">
          <a:avLst/>
        </a:prstGeom>
        <a:solidFill>
          <a:schemeClr val="accent2">
            <a:lumMod val="75000"/>
          </a:schemeClr>
        </a:solidFill>
        <a:ln w="635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Century Gothic" panose="020B0502020202020204" pitchFamily="34" charset="0"/>
            </a:rPr>
            <a:t>HOUSING AFFORDABILITY</a:t>
          </a:r>
        </a:p>
      </dsp:txBody>
      <dsp:txXfrm>
        <a:off x="3118183" y="1875399"/>
        <a:ext cx="1220340" cy="1220340"/>
      </dsp:txXfrm>
    </dsp:sp>
    <dsp:sp modelId="{690B63D2-749F-432D-84B3-42F431FDE9E1}">
      <dsp:nvSpPr>
        <dsp:cNvPr id="0" name=""/>
        <dsp:cNvSpPr/>
      </dsp:nvSpPr>
      <dsp:spPr>
        <a:xfrm>
          <a:off x="3124316" y="1246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Economy</a:t>
          </a:r>
        </a:p>
      </dsp:txBody>
      <dsp:txXfrm>
        <a:off x="3301234" y="178164"/>
        <a:ext cx="854238" cy="854238"/>
      </dsp:txXfrm>
    </dsp:sp>
    <dsp:sp modelId="{FD773966-7BAF-45D8-8D6F-EDC7E95BB731}">
      <dsp:nvSpPr>
        <dsp:cNvPr id="0" name=""/>
        <dsp:cNvSpPr/>
      </dsp:nvSpPr>
      <dsp:spPr>
        <a:xfrm>
          <a:off x="4752692" y="941389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Equity</a:t>
          </a:r>
        </a:p>
      </dsp:txBody>
      <dsp:txXfrm>
        <a:off x="4929610" y="1118307"/>
        <a:ext cx="854238" cy="854238"/>
      </dsp:txXfrm>
    </dsp:sp>
    <dsp:sp modelId="{380F7C0C-BEE2-41DF-937A-F96E6945B60B}">
      <dsp:nvSpPr>
        <dsp:cNvPr id="0" name=""/>
        <dsp:cNvSpPr/>
      </dsp:nvSpPr>
      <dsp:spPr>
        <a:xfrm>
          <a:off x="4752692" y="2821675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Sustainability</a:t>
          </a:r>
        </a:p>
      </dsp:txBody>
      <dsp:txXfrm>
        <a:off x="4929610" y="2998593"/>
        <a:ext cx="854238" cy="854238"/>
      </dsp:txXfrm>
    </dsp:sp>
    <dsp:sp modelId="{354D210D-B8ED-4FD0-9664-BFC32EFD0F7A}">
      <dsp:nvSpPr>
        <dsp:cNvPr id="0" name=""/>
        <dsp:cNvSpPr/>
      </dsp:nvSpPr>
      <dsp:spPr>
        <a:xfrm>
          <a:off x="3124316" y="3761818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Development</a:t>
          </a: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</dsp:txBody>
      <dsp:txXfrm>
        <a:off x="3301234" y="3938736"/>
        <a:ext cx="854238" cy="854238"/>
      </dsp:txXfrm>
    </dsp:sp>
    <dsp:sp modelId="{61EEC894-070D-454C-948F-4D1439584CC7}">
      <dsp:nvSpPr>
        <dsp:cNvPr id="0" name=""/>
        <dsp:cNvSpPr/>
      </dsp:nvSpPr>
      <dsp:spPr>
        <a:xfrm>
          <a:off x="1495941" y="2821675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Health and Safety</a:t>
          </a:r>
        </a:p>
      </dsp:txBody>
      <dsp:txXfrm>
        <a:off x="1672859" y="2998593"/>
        <a:ext cx="854238" cy="854238"/>
      </dsp:txXfrm>
    </dsp:sp>
    <dsp:sp modelId="{2B58EB4B-9C82-4A29-9D3F-94DAB84B9EF8}">
      <dsp:nvSpPr>
        <dsp:cNvPr id="0" name=""/>
        <dsp:cNvSpPr/>
      </dsp:nvSpPr>
      <dsp:spPr>
        <a:xfrm>
          <a:off x="1495941" y="941389"/>
          <a:ext cx="1208074" cy="1208074"/>
        </a:xfrm>
        <a:prstGeom prst="ellipse">
          <a:avLst/>
        </a:prstGeom>
        <a:solidFill>
          <a:schemeClr val="accent2">
            <a:lumMod val="75000"/>
          </a:schemeClr>
        </a:solidFill>
        <a:ln w="920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accent1">
                <a:lumMod val="50000"/>
              </a:schemeClr>
            </a:solidFill>
            <a:latin typeface="Century Gothic" panose="020B05020202020202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Century Gothic" panose="020B0502020202020204" pitchFamily="34" charset="0"/>
            </a:rPr>
            <a:t>Transportation</a:t>
          </a:r>
        </a:p>
      </dsp:txBody>
      <dsp:txXfrm>
        <a:off x="1672859" y="1118307"/>
        <a:ext cx="854238" cy="854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D463F-91B0-46E7-9AC5-CEF0684DAFB2}">
      <dsp:nvSpPr>
        <dsp:cNvPr id="0" name=""/>
        <dsp:cNvSpPr/>
      </dsp:nvSpPr>
      <dsp:spPr>
        <a:xfrm>
          <a:off x="1227119" y="3006213"/>
          <a:ext cx="300764" cy="19524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382" y="0"/>
              </a:lnTo>
              <a:lnTo>
                <a:pt x="150382" y="1952460"/>
              </a:lnTo>
              <a:lnTo>
                <a:pt x="300764" y="1952460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1328114" y="3933056"/>
        <a:ext cx="98774" cy="98774"/>
      </dsp:txXfrm>
    </dsp:sp>
    <dsp:sp modelId="{10F802F3-7E5A-4472-B00B-B968C9B2FA80}">
      <dsp:nvSpPr>
        <dsp:cNvPr id="0" name=""/>
        <dsp:cNvSpPr/>
      </dsp:nvSpPr>
      <dsp:spPr>
        <a:xfrm>
          <a:off x="4543714" y="3150256"/>
          <a:ext cx="603166" cy="730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1583" y="0"/>
              </a:lnTo>
              <a:lnTo>
                <a:pt x="301583" y="730299"/>
              </a:lnTo>
              <a:lnTo>
                <a:pt x="603166" y="730299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821618" y="3491726"/>
        <a:ext cx="47358" cy="47358"/>
      </dsp:txXfrm>
    </dsp:sp>
    <dsp:sp modelId="{ED70CB59-55CA-47DC-98DD-EE419E22B2D5}">
      <dsp:nvSpPr>
        <dsp:cNvPr id="0" name=""/>
        <dsp:cNvSpPr/>
      </dsp:nvSpPr>
      <dsp:spPr>
        <a:xfrm>
          <a:off x="4543714" y="2440446"/>
          <a:ext cx="603166" cy="709809"/>
        </a:xfrm>
        <a:custGeom>
          <a:avLst/>
          <a:gdLst/>
          <a:ahLst/>
          <a:cxnLst/>
          <a:rect l="0" t="0" r="0" b="0"/>
          <a:pathLst>
            <a:path>
              <a:moveTo>
                <a:pt x="0" y="709809"/>
              </a:moveTo>
              <a:lnTo>
                <a:pt x="301583" y="709809"/>
              </a:lnTo>
              <a:lnTo>
                <a:pt x="301583" y="0"/>
              </a:lnTo>
              <a:lnTo>
                <a:pt x="603166" y="0"/>
              </a:lnTo>
            </a:path>
          </a:pathLst>
        </a:custGeom>
        <a:noFill/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822011" y="2772064"/>
        <a:ext cx="46573" cy="46573"/>
      </dsp:txXfrm>
    </dsp:sp>
    <dsp:sp modelId="{70DF4F98-5B89-4462-912F-42A128268E3F}">
      <dsp:nvSpPr>
        <dsp:cNvPr id="0" name=""/>
        <dsp:cNvSpPr/>
      </dsp:nvSpPr>
      <dsp:spPr>
        <a:xfrm>
          <a:off x="1227119" y="3006213"/>
          <a:ext cx="300764" cy="144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0382" y="0"/>
              </a:lnTo>
              <a:lnTo>
                <a:pt x="150382" y="144042"/>
              </a:lnTo>
              <a:lnTo>
                <a:pt x="300764" y="144042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1369164" y="3069897"/>
        <a:ext cx="16673" cy="16673"/>
      </dsp:txXfrm>
    </dsp:sp>
    <dsp:sp modelId="{40D999B9-A5E3-4B67-8E3B-85AC0EE0D753}">
      <dsp:nvSpPr>
        <dsp:cNvPr id="0" name=""/>
        <dsp:cNvSpPr/>
      </dsp:nvSpPr>
      <dsp:spPr>
        <a:xfrm>
          <a:off x="1227119" y="1197795"/>
          <a:ext cx="300764" cy="1808417"/>
        </a:xfrm>
        <a:custGeom>
          <a:avLst/>
          <a:gdLst/>
          <a:ahLst/>
          <a:cxnLst/>
          <a:rect l="0" t="0" r="0" b="0"/>
          <a:pathLst>
            <a:path>
              <a:moveTo>
                <a:pt x="0" y="1808417"/>
              </a:moveTo>
              <a:lnTo>
                <a:pt x="150382" y="1808417"/>
              </a:lnTo>
              <a:lnTo>
                <a:pt x="150382" y="0"/>
              </a:lnTo>
              <a:lnTo>
                <a:pt x="300764" y="0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1331670" y="2056173"/>
        <a:ext cx="91662" cy="91662"/>
      </dsp:txXfrm>
    </dsp:sp>
    <dsp:sp modelId="{81B38FB2-B65C-4F67-BE6E-5AB8321548D0}">
      <dsp:nvSpPr>
        <dsp:cNvPr id="0" name=""/>
        <dsp:cNvSpPr/>
      </dsp:nvSpPr>
      <dsp:spPr>
        <a:xfrm rot="16200000">
          <a:off x="-1652243" y="2546483"/>
          <a:ext cx="4839265" cy="919460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HOUSING OPPORTUNITY</a:t>
          </a:r>
        </a:p>
      </dsp:txBody>
      <dsp:txXfrm>
        <a:off x="-1652243" y="2546483"/>
        <a:ext cx="4839265" cy="919460"/>
      </dsp:txXfrm>
    </dsp:sp>
    <dsp:sp modelId="{E986A3F8-46EC-4811-88EF-2ABD588825C4}">
      <dsp:nvSpPr>
        <dsp:cNvPr id="0" name=""/>
        <dsp:cNvSpPr/>
      </dsp:nvSpPr>
      <dsp:spPr>
        <a:xfrm>
          <a:off x="1527884" y="400729"/>
          <a:ext cx="3015830" cy="1594133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MARKET AFFORDABLE</a:t>
          </a:r>
        </a:p>
        <a:p>
          <a:pPr marL="0" lvl="0" indent="0" algn="l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non-subsidized units affordable due to their age, amenities, condition, and/or location</a:t>
          </a:r>
        </a:p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27884" y="400729"/>
        <a:ext cx="3015830" cy="1594133"/>
      </dsp:txXfrm>
    </dsp:sp>
    <dsp:sp modelId="{9879F861-D316-4F4E-9862-4132E06FB286}">
      <dsp:nvSpPr>
        <dsp:cNvPr id="0" name=""/>
        <dsp:cNvSpPr/>
      </dsp:nvSpPr>
      <dsp:spPr>
        <a:xfrm>
          <a:off x="1527884" y="2224727"/>
          <a:ext cx="3015830" cy="185105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b="1" kern="120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COMMITTED AFFORDABLE</a:t>
          </a:r>
        </a:p>
        <a:p>
          <a:pPr marL="0" lvl="0" indent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units receiving assistance (local and/or federal) or made affordable through developer contributions</a:t>
          </a:r>
          <a:endParaRPr lang="en-US" sz="14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527884" y="2224727"/>
        <a:ext cx="3015830" cy="1851057"/>
      </dsp:txXfrm>
    </dsp:sp>
    <dsp:sp modelId="{17FB0998-607B-4299-9DBD-688705F2FB00}">
      <dsp:nvSpPr>
        <dsp:cNvPr id="0" name=""/>
        <dsp:cNvSpPr/>
      </dsp:nvSpPr>
      <dsp:spPr>
        <a:xfrm>
          <a:off x="5146880" y="1825079"/>
          <a:ext cx="3015830" cy="1230734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Rental and for-sale set-aside units secured through development process, including through bonus density and height</a:t>
          </a:r>
          <a:endParaRPr lang="en-US" sz="13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146880" y="1825079"/>
        <a:ext cx="3015830" cy="1230734"/>
      </dsp:txXfrm>
    </dsp:sp>
    <dsp:sp modelId="{D870B1A5-1B68-4217-A97E-71DD24016915}">
      <dsp:nvSpPr>
        <dsp:cNvPr id="0" name=""/>
        <dsp:cNvSpPr/>
      </dsp:nvSpPr>
      <dsp:spPr>
        <a:xfrm>
          <a:off x="5146880" y="3285678"/>
          <a:ext cx="3015830" cy="1189754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Publicly assisted housing units (public housing, nonprofit housing projects, HUD-funded affordable units in privately-owned properties)</a:t>
          </a:r>
          <a:endParaRPr lang="en-US" sz="13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146880" y="3285678"/>
        <a:ext cx="3015830" cy="1189754"/>
      </dsp:txXfrm>
    </dsp:sp>
    <dsp:sp modelId="{1FD6259D-6A56-4095-85A3-C6A2657228FF}">
      <dsp:nvSpPr>
        <dsp:cNvPr id="0" name=""/>
        <dsp:cNvSpPr/>
      </dsp:nvSpPr>
      <dsp:spPr>
        <a:xfrm>
          <a:off x="1527884" y="4305650"/>
          <a:ext cx="3015830" cy="1306047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0"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dirty="0">
            <a:latin typeface="Century Gothic" panose="020B0502020202020204" pitchFamily="34" charset="0"/>
            <a:ea typeface="Segoe UI" panose="020B0502040204020203" pitchFamily="34" charset="0"/>
            <a:cs typeface="Segoe UI" panose="020B0502040204020203" pitchFamily="34" charset="0"/>
          </a:endParaRPr>
        </a:p>
        <a:p>
          <a:pPr marL="119063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AFFORDABLE CONDOMINIUMS</a:t>
          </a:r>
        </a:p>
        <a:p>
          <a:pPr marL="119063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rPr>
            <a:t>units assessed up to $249,000</a:t>
          </a:r>
        </a:p>
      </dsp:txBody>
      <dsp:txXfrm>
        <a:off x="1527884" y="4305650"/>
        <a:ext cx="3015830" cy="1306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A9481C-CC78-4BC9-A427-E735A87E64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A74C7-2024-4845-93BF-D596DBD6D1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BC5DEE-96AE-4668-8843-47F9A0770D11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0B6BB-F09C-462A-AC3B-E4DD8E52A8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0249A-430F-4EE3-9002-A7B8370E3B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EBD7E-5FF8-43FE-94CA-1F753FDA5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7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E797BA-023C-434D-945E-EF683B2D958C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301764-95EA-4C95-BB44-E07EBF9AE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5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01764-95EA-4C95-BB44-E07EBF9AE2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6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3EE42DE-251E-4F90-AF27-AC5D5FF08183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1198294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131181C-7744-4B4B-ADB1-233BBBBFE932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2622529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736BB-6995-457C-ADD8-CEF9FE15793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CFBD43C-EE4E-4152-98B2-83E614882027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200777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7FEAF0-C45E-4DB0-9203-45AD6D2D245D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132027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9032FAE-AA09-4ACE-87A1-31E08FC8B849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0913E-631D-4761-B41C-54ECAAFF56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BC573B6-9BC3-443A-95A7-83145838EC32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352258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BC573B6-9BC3-443A-95A7-83145838EC32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164316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9032FAE-AA09-4ACE-87A1-31E08FC8B849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A00913E-631D-4761-B41C-54ECAAFF56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2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EA2BF34-E359-4C6C-BA11-37E23CBD1E2E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416696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41C76BD-E7F7-4D7E-9452-C2B699D45F19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1629439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2A80E-2F35-43F3-B409-A376C753AE87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74A12D6-8C1E-45D8-AE5A-F6B2F897A4B6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Office of Housing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Citizen Academy Spring 2017</a:t>
            </a:r>
          </a:p>
        </p:txBody>
      </p:sp>
    </p:spTree>
    <p:extLst>
      <p:ext uri="{BB962C8B-B14F-4D97-AF65-F5344CB8AC3E}">
        <p14:creationId xmlns:p14="http://schemas.microsoft.com/office/powerpoint/2010/main" val="270685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74499"/>
            <a:ext cx="7086600" cy="14732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34" y="392408"/>
            <a:ext cx="1143000" cy="1143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458200" cy="4343400"/>
          </a:xfrm>
        </p:spPr>
        <p:txBody>
          <a:bodyPr/>
          <a:lstStyle>
            <a:lvl1pPr marL="274320" indent="-274320">
              <a:buFont typeface="Wingdings" pitchFamily="2" charset="2"/>
              <a:buChar char="§"/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3574" y="6400800"/>
            <a:ext cx="1161826" cy="365125"/>
          </a:xfrm>
        </p:spPr>
        <p:txBody>
          <a:bodyPr/>
          <a:lstStyle/>
          <a:p>
            <a:fld id="{2DF49EE0-C840-4BBB-A8DF-E9D2197043B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7" y="6446837"/>
            <a:ext cx="1161826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2DF49EE0-C840-4BBB-A8DF-E9D2197043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9150" y="6315074"/>
            <a:ext cx="641278" cy="3206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39150" y="6239510"/>
            <a:ext cx="641278" cy="39624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8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7239000" cy="880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7823201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2DF49EE0-C840-4BBB-A8DF-E9D2197043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38328"/>
            <a:ext cx="782057" cy="7820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baseline="0">
          <a:solidFill>
            <a:srgbClr val="FFFFFF"/>
          </a:solidFill>
          <a:latin typeface="Century Gothic" panose="020B0502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2400" kern="1200" baseline="0">
          <a:solidFill>
            <a:schemeClr val="tx2"/>
          </a:solidFill>
          <a:latin typeface="Arial" pitchFamily="34" charset="0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"/>
        <a:defRPr sz="2200" kern="1200" baseline="0">
          <a:solidFill>
            <a:schemeClr val="tx2"/>
          </a:solidFill>
          <a:latin typeface="Arial" pitchFamily="34" charset="0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2000" kern="1200" baseline="0">
          <a:solidFill>
            <a:schemeClr val="tx2"/>
          </a:solidFill>
          <a:latin typeface="Arial" pitchFamily="34" charset="0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800" kern="1200" baseline="0">
          <a:solidFill>
            <a:schemeClr val="tx2"/>
          </a:solidFill>
          <a:latin typeface="Arial" pitchFamily="34" charset="0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Courier New" pitchFamily="49" charset="0"/>
        <a:buChar char="o"/>
        <a:defRPr sz="1600" kern="1200" baseline="0">
          <a:solidFill>
            <a:schemeClr val="tx2"/>
          </a:solidFill>
          <a:latin typeface="Arial" pitchFamily="34" charset="0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7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3.pn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1.jpeg"/><Relationship Id="rId5" Type="http://schemas.openxmlformats.org/officeDocument/2006/relationships/image" Target="../media/image116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5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" Type="http://schemas.openxmlformats.org/officeDocument/2006/relationships/diagramData" Target="../diagrams/data1.xml"/><Relationship Id="rId21" Type="http://schemas.openxmlformats.org/officeDocument/2006/relationships/image" Target="../media/image20.svg"/><Relationship Id="rId7" Type="http://schemas.microsoft.com/office/2007/relationships/diagramDrawing" Target="../diagrams/drawing1.xml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svg"/><Relationship Id="rId24" Type="http://schemas.openxmlformats.org/officeDocument/2006/relationships/image" Target="../media/image3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0.svg"/><Relationship Id="rId23" Type="http://schemas.openxmlformats.org/officeDocument/2006/relationships/image" Target="../media/image36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c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c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6.sv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chart" Target="../charts/chart1.xml"/><Relationship Id="rId10" Type="http://schemas.openxmlformats.org/officeDocument/2006/relationships/chart" Target="../charts/chart2.xml"/><Relationship Id="rId4" Type="http://schemas.openxmlformats.org/officeDocument/2006/relationships/image" Target="../media/image42.svg"/><Relationship Id="rId9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9" Type="http://schemas.openxmlformats.org/officeDocument/2006/relationships/image" Target="../media/image88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34" Type="http://schemas.openxmlformats.org/officeDocument/2006/relationships/image" Target="../media/image83.svg"/><Relationship Id="rId42" Type="http://schemas.openxmlformats.org/officeDocument/2006/relationships/image" Target="../media/image91.svg"/><Relationship Id="rId47" Type="http://schemas.openxmlformats.org/officeDocument/2006/relationships/image" Target="../media/image95.sv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33" Type="http://schemas.openxmlformats.org/officeDocument/2006/relationships/image" Target="../media/image82.png"/><Relationship Id="rId38" Type="http://schemas.openxmlformats.org/officeDocument/2006/relationships/image" Target="../media/image87.svg"/><Relationship Id="rId46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29" Type="http://schemas.openxmlformats.org/officeDocument/2006/relationships/image" Target="../media/image78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24" Type="http://schemas.openxmlformats.org/officeDocument/2006/relationships/image" Target="../media/image73.svg"/><Relationship Id="rId32" Type="http://schemas.openxmlformats.org/officeDocument/2006/relationships/image" Target="../media/image81.svg"/><Relationship Id="rId37" Type="http://schemas.openxmlformats.org/officeDocument/2006/relationships/image" Target="../media/image86.png"/><Relationship Id="rId40" Type="http://schemas.openxmlformats.org/officeDocument/2006/relationships/image" Target="../media/image89.svg"/><Relationship Id="rId45" Type="http://schemas.openxmlformats.org/officeDocument/2006/relationships/chart" Target="../charts/chart3.xml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svg"/><Relationship Id="rId36" Type="http://schemas.openxmlformats.org/officeDocument/2006/relationships/image" Target="../media/image85.sv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31" Type="http://schemas.openxmlformats.org/officeDocument/2006/relationships/image" Target="../media/image80.png"/><Relationship Id="rId44" Type="http://schemas.openxmlformats.org/officeDocument/2006/relationships/image" Target="../media/image93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Relationship Id="rId27" Type="http://schemas.openxmlformats.org/officeDocument/2006/relationships/image" Target="../media/image76.png"/><Relationship Id="rId30" Type="http://schemas.openxmlformats.org/officeDocument/2006/relationships/image" Target="../media/image79.svg"/><Relationship Id="rId35" Type="http://schemas.openxmlformats.org/officeDocument/2006/relationships/image" Target="../media/image84.png"/><Relationship Id="rId43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5ABE03-B88C-42B2-9935-668EA323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A913A-8315-49C7-B67D-9D758240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9EE0-C840-4BBB-A8DF-E9D2197043BD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E65DE-1F10-4A6D-AFB4-2804C38F0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584"/>
          <a:stretch/>
        </p:blipFill>
        <p:spPr>
          <a:xfrm>
            <a:off x="-569022" y="-6927"/>
            <a:ext cx="5786244" cy="3107239"/>
          </a:xfrm>
          <a:prstGeom prst="rect">
            <a:avLst/>
          </a:prstGeom>
          <a:ln w="66675"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6F9FBA-ADAA-4FC7-8038-47F36B6EF79D}"/>
              </a:ext>
            </a:extLst>
          </p:cNvPr>
          <p:cNvSpPr txBox="1">
            <a:spLocks/>
          </p:cNvSpPr>
          <p:nvPr/>
        </p:nvSpPr>
        <p:spPr>
          <a:xfrm>
            <a:off x="152400" y="3475038"/>
            <a:ext cx="4343400" cy="224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200" dirty="0">
                <a:solidFill>
                  <a:schemeClr val="accent2">
                    <a:lumMod val="75000"/>
                  </a:schemeClr>
                </a:solidFill>
              </a:rPr>
              <a:t>CITIZEN ACADEMY</a:t>
            </a:r>
            <a:br>
              <a:rPr lang="en-US" sz="4800" dirty="0"/>
            </a:b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OFFICE OF HOUSING</a:t>
            </a:r>
            <a:endParaRPr lang="en-US" sz="2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333506-F549-4FEC-BDA6-2FD84A921746}"/>
              </a:ext>
            </a:extLst>
          </p:cNvPr>
          <p:cNvSpPr txBox="1">
            <a:spLocks/>
          </p:cNvSpPr>
          <p:nvPr/>
        </p:nvSpPr>
        <p:spPr>
          <a:xfrm>
            <a:off x="983008" y="5999817"/>
            <a:ext cx="3588992" cy="713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4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"/>
              <a:defRPr sz="22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defRPr sz="16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Tamara Jovovic, Housing Program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09C91-D609-4698-9875-AA30AE531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85730"/>
            <a:ext cx="713508" cy="713508"/>
          </a:xfrm>
          <a:prstGeom prst="rect">
            <a:avLst/>
          </a:prstGeom>
        </p:spPr>
      </p:pic>
      <p:pic>
        <p:nvPicPr>
          <p:cNvPr id="11" name="Picture 10" descr="A large brick building&#10;&#10;Description generated with very high confidence">
            <a:extLst>
              <a:ext uri="{FF2B5EF4-FFF2-40B4-BE49-F238E27FC236}">
                <a16:creationId xmlns:a16="http://schemas.microsoft.com/office/drawing/2014/main" id="{EC8F3042-0E17-49D1-9236-5A3C61679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6858001"/>
          </a:xfrm>
          <a:prstGeom prst="rect">
            <a:avLst/>
          </a:prstGeom>
          <a:ln w="66675">
            <a:solidFill>
              <a:schemeClr val="accent1">
                <a:shade val="50000"/>
                <a:shade val="75000"/>
                <a:lumMod val="80000"/>
              </a:schemeClr>
            </a:solidFill>
          </a:ln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FEF88AA-6F9D-4B1F-99DD-00AB713B1B01}"/>
              </a:ext>
            </a:extLst>
          </p:cNvPr>
          <p:cNvSpPr txBox="1">
            <a:spLocks/>
          </p:cNvSpPr>
          <p:nvPr/>
        </p:nvSpPr>
        <p:spPr>
          <a:xfrm>
            <a:off x="983008" y="6270193"/>
            <a:ext cx="2923308" cy="909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4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"/>
              <a:defRPr sz="22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defRPr sz="16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March 2020</a:t>
            </a:r>
          </a:p>
        </p:txBody>
      </p:sp>
    </p:spTree>
    <p:extLst>
      <p:ext uri="{BB962C8B-B14F-4D97-AF65-F5344CB8AC3E}">
        <p14:creationId xmlns:p14="http://schemas.microsoft.com/office/powerpoint/2010/main" val="204693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746299722"/>
              </p:ext>
            </p:extLst>
          </p:nvPr>
        </p:nvGraphicFramePr>
        <p:xfrm>
          <a:off x="632526" y="576582"/>
          <a:ext cx="8167969" cy="601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2279337" y="4055227"/>
            <a:ext cx="25106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~5%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citywide housing stock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8704" y="5610557"/>
            <a:ext cx="27719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~11%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citywide housing stock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F339D0-B19D-449A-BB41-A794A5BA14C4}"/>
              </a:ext>
            </a:extLst>
          </p:cNvPr>
          <p:cNvGrpSpPr/>
          <p:nvPr/>
        </p:nvGrpSpPr>
        <p:grpSpPr>
          <a:xfrm>
            <a:off x="4972276" y="106768"/>
            <a:ext cx="2079071" cy="2006675"/>
            <a:chOff x="62386" y="2362630"/>
            <a:chExt cx="2079071" cy="2006675"/>
          </a:xfrm>
        </p:grpSpPr>
        <p:pic>
          <p:nvPicPr>
            <p:cNvPr id="30" name="Graphic 29" descr="City">
              <a:extLst>
                <a:ext uri="{FF2B5EF4-FFF2-40B4-BE49-F238E27FC236}">
                  <a16:creationId xmlns:a16="http://schemas.microsoft.com/office/drawing/2014/main" id="{0858B264-CC7D-496F-A8F3-1477953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782" y="2362630"/>
              <a:ext cx="2006675" cy="2006675"/>
            </a:xfrm>
            <a:prstGeom prst="rect">
              <a:avLst/>
            </a:prstGeom>
          </p:spPr>
        </p:pic>
        <p:pic>
          <p:nvPicPr>
            <p:cNvPr id="22" name="Graphic 21" descr="Home">
              <a:extLst>
                <a:ext uri="{FF2B5EF4-FFF2-40B4-BE49-F238E27FC236}">
                  <a16:creationId xmlns:a16="http://schemas.microsoft.com/office/drawing/2014/main" id="{FFE8B61F-0F9F-4B02-A3FE-8F9C323B3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386" y="2757615"/>
              <a:ext cx="499469" cy="499469"/>
            </a:xfrm>
            <a:prstGeom prst="rect">
              <a:avLst/>
            </a:prstGeom>
          </p:spPr>
        </p:pic>
        <p:pic>
          <p:nvPicPr>
            <p:cNvPr id="32" name="Graphic 31" descr="Home">
              <a:extLst>
                <a:ext uri="{FF2B5EF4-FFF2-40B4-BE49-F238E27FC236}">
                  <a16:creationId xmlns:a16="http://schemas.microsoft.com/office/drawing/2014/main" id="{ACFC2922-FEBA-422C-BDF4-4B812EC0A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9561" y="2870963"/>
              <a:ext cx="395702" cy="49946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1F5DB19-7330-411D-BF35-EC6DEB2E82CC}"/>
              </a:ext>
            </a:extLst>
          </p:cNvPr>
          <p:cNvSpPr/>
          <p:nvPr/>
        </p:nvSpPr>
        <p:spPr>
          <a:xfrm>
            <a:off x="2205841" y="2006675"/>
            <a:ext cx="25106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~3% </a:t>
            </a:r>
            <a:r>
              <a:rPr lang="en-US" sz="1100" b="1" dirty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citywide housing stock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15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85750" indent="-28575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8295"/>
              </p:ext>
            </p:extLst>
          </p:nvPr>
        </p:nvGraphicFramePr>
        <p:xfrm>
          <a:off x="550563" y="1798782"/>
          <a:ext cx="5680926" cy="392070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53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5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624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2019 Area Median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1-Person Household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4-Person Household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4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20% AMI and below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Up to </a:t>
                      </a:r>
                    </a:p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$17,000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Up to </a:t>
                      </a:r>
                    </a:p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$24,260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226092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30% AMI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$25,500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$36,400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40%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$34,000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$48,520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50%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$42,500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$60,650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60%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$51,000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$72,780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80%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$68,000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$97,040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100%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$121,300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199" y="5915208"/>
            <a:ext cx="5966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1"/>
            <a:r>
              <a:rPr lang="en-US" sz="10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Sources: 2019 HUD Income Limits for 30% and 50% AMI for Washington-Arlington-Alexandria, DC-VA-MD HUD Metro Fair Market Rent Area); FY 2019 Multifamily Tax Subsidy Project Income Limits for 60% AMI; and Office of Housing for 40% AMI and Mathematical 80% AMI</a:t>
            </a:r>
            <a:r>
              <a:rPr lang="en-US" sz="10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58738" lvl="1"/>
            <a:endParaRPr lang="en-US" sz="1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6460844" y="2458143"/>
            <a:ext cx="104615" cy="2124031"/>
          </a:xfrm>
          <a:prstGeom prst="rightBrac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13170" y="3297470"/>
            <a:ext cx="173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COMMITTED AFFORDABLE RENTALS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6F2E-7134-4759-8FC3-B52773A4F81D}"/>
              </a:ext>
            </a:extLst>
          </p:cNvPr>
          <p:cNvSpPr txBox="1"/>
          <p:nvPr/>
        </p:nvSpPr>
        <p:spPr>
          <a:xfrm>
            <a:off x="6613170" y="4697533"/>
            <a:ext cx="2386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COMMITTED AFFORDABLE HOMEOWNERSHIP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E1BEC403-BBB8-4C3C-91FF-EEEE921420E0}"/>
              </a:ext>
            </a:extLst>
          </p:cNvPr>
          <p:cNvSpPr/>
          <p:nvPr/>
        </p:nvSpPr>
        <p:spPr>
          <a:xfrm>
            <a:off x="6423901" y="4582174"/>
            <a:ext cx="189269" cy="1137314"/>
          </a:xfrm>
          <a:prstGeom prst="rightBrac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7B92A8B-AA82-4ECC-91FC-3CE7883D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7239000" cy="880872"/>
          </a:xfrm>
        </p:spPr>
        <p:txBody>
          <a:bodyPr>
            <a:normAutofit/>
          </a:bodyPr>
          <a:lstStyle/>
          <a:p>
            <a:r>
              <a:rPr lang="en-US" b="0" dirty="0"/>
              <a:t>Affordability 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53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D2434C97-ABF2-4D40-A156-85F4718C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7543800" cy="880872"/>
          </a:xfrm>
        </p:spPr>
        <p:txBody>
          <a:bodyPr>
            <a:noAutofit/>
          </a:bodyPr>
          <a:lstStyle/>
          <a:p>
            <a:r>
              <a:rPr lang="en-US" b="0" dirty="0"/>
              <a:t>Housing Master Plan Progress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AAA04B9-8594-4397-B26F-3F1AFB6937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336147"/>
              </p:ext>
            </p:extLst>
          </p:nvPr>
        </p:nvGraphicFramePr>
        <p:xfrm>
          <a:off x="228600" y="1563469"/>
          <a:ext cx="8458200" cy="537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1B4B78-0B47-4E56-AC9B-35C36F72F046}"/>
              </a:ext>
            </a:extLst>
          </p:cNvPr>
          <p:cNvSpPr txBox="1"/>
          <p:nvPr/>
        </p:nvSpPr>
        <p:spPr>
          <a:xfrm>
            <a:off x="4953000" y="1433618"/>
            <a:ext cx="2514600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2,000 UNITS WITH NEW AFFORDABILITY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0D31D36A-E933-4A27-BD71-8047919DF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9080" y="1249680"/>
            <a:ext cx="1005840" cy="100584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D3DFEBE-3FB4-49F3-AC12-613B7AD0C6DA}"/>
              </a:ext>
            </a:extLst>
          </p:cNvPr>
          <p:cNvSpPr txBox="1">
            <a:spLocks/>
          </p:cNvSpPr>
          <p:nvPr/>
        </p:nvSpPr>
        <p:spPr>
          <a:xfrm>
            <a:off x="457200" y="993801"/>
            <a:ext cx="6553200" cy="347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00" b="0" dirty="0"/>
              <a:t>January 2014-December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5485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252E967-C7CD-4F0B-A820-735A32525328}"/>
              </a:ext>
            </a:extLst>
          </p:cNvPr>
          <p:cNvSpPr/>
          <p:nvPr/>
        </p:nvSpPr>
        <p:spPr>
          <a:xfrm>
            <a:off x="-152400" y="-76200"/>
            <a:ext cx="9494308" cy="70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E80CFC-A079-4593-97AA-5CE7F3E59739}"/>
              </a:ext>
            </a:extLst>
          </p:cNvPr>
          <p:cNvGrpSpPr/>
          <p:nvPr/>
        </p:nvGrpSpPr>
        <p:grpSpPr>
          <a:xfrm>
            <a:off x="7157844" y="5533373"/>
            <a:ext cx="1520111" cy="1520111"/>
            <a:chOff x="5320220" y="5544944"/>
            <a:chExt cx="1520111" cy="1520111"/>
          </a:xfrm>
          <a:solidFill>
            <a:schemeClr val="accent5"/>
          </a:solidFill>
        </p:grpSpPr>
        <p:pic>
          <p:nvPicPr>
            <p:cNvPr id="32" name="Graphic 31" descr="Home">
              <a:extLst>
                <a:ext uri="{FF2B5EF4-FFF2-40B4-BE49-F238E27FC236}">
                  <a16:creationId xmlns:a16="http://schemas.microsoft.com/office/drawing/2014/main" id="{C0A20A73-DA52-468C-8E9F-F379C0412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20220" y="5544944"/>
              <a:ext cx="1520111" cy="152011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76200E-8D5D-4665-BDD0-27C86E2E522A}"/>
                </a:ext>
              </a:extLst>
            </p:cNvPr>
            <p:cNvSpPr txBox="1"/>
            <p:nvPr/>
          </p:nvSpPr>
          <p:spPr>
            <a:xfrm>
              <a:off x="5745052" y="6160944"/>
              <a:ext cx="930061" cy="40493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2019</a:t>
              </a:r>
            </a:p>
          </p:txBody>
        </p:sp>
      </p:grpSp>
      <p:pic>
        <p:nvPicPr>
          <p:cNvPr id="12" name="Graphic 11" descr="Line Arrow: Clockwise curve">
            <a:extLst>
              <a:ext uri="{FF2B5EF4-FFF2-40B4-BE49-F238E27FC236}">
                <a16:creationId xmlns:a16="http://schemas.microsoft.com/office/drawing/2014/main" id="{93E71980-8030-47EC-B6A6-770DA70CD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502906">
            <a:off x="3235502" y="1143983"/>
            <a:ext cx="2017996" cy="20179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78A18E7E-460D-409C-B38A-387078954276}" type="slidenum">
              <a:rPr lang="en-US" smtClean="0"/>
              <a:t>13</a:t>
            </a:fld>
            <a:endParaRPr lang="en-US"/>
          </a:p>
        </p:txBody>
      </p:sp>
      <p:pic>
        <p:nvPicPr>
          <p:cNvPr id="9" name="Graphic 8" descr="City">
            <a:extLst>
              <a:ext uri="{FF2B5EF4-FFF2-40B4-BE49-F238E27FC236}">
                <a16:creationId xmlns:a16="http://schemas.microsoft.com/office/drawing/2014/main" id="{B56C0696-E2E0-4F5B-8B3E-EF7DE2DE9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13" y="-287920"/>
            <a:ext cx="2725438" cy="2725438"/>
          </a:xfrm>
          <a:prstGeom prst="rect">
            <a:avLst/>
          </a:prstGeom>
        </p:spPr>
      </p:pic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AE1BE319-AD23-4C68-8D82-4248A7B36E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63497" y="1235502"/>
            <a:ext cx="958379" cy="958379"/>
          </a:xfrm>
          <a:prstGeom prst="rect">
            <a:avLst/>
          </a:prstGeom>
        </p:spPr>
      </p:pic>
      <p:pic>
        <p:nvPicPr>
          <p:cNvPr id="23" name="Graphic 22" descr="Line Arrow: Slight curve">
            <a:extLst>
              <a:ext uri="{FF2B5EF4-FFF2-40B4-BE49-F238E27FC236}">
                <a16:creationId xmlns:a16="http://schemas.microsoft.com/office/drawing/2014/main" id="{B835128D-AC8E-4717-BAB0-1B14CF39C4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96439" y="3000158"/>
            <a:ext cx="1453619" cy="1453619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E7F65229-ED46-4B74-AB9F-55D187B3C9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0768" y="1659402"/>
            <a:ext cx="493579" cy="493579"/>
          </a:xfrm>
          <a:prstGeom prst="rect">
            <a:avLst/>
          </a:prstGeom>
        </p:spPr>
      </p:pic>
      <p:pic>
        <p:nvPicPr>
          <p:cNvPr id="25" name="Graphic 24" descr="Database">
            <a:extLst>
              <a:ext uri="{FF2B5EF4-FFF2-40B4-BE49-F238E27FC236}">
                <a16:creationId xmlns:a16="http://schemas.microsoft.com/office/drawing/2014/main" id="{A8367C08-4E68-4646-9588-0D34F1E99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868" y="1433925"/>
            <a:ext cx="743120" cy="74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19955" y="2970576"/>
            <a:ext cx="5631290" cy="15590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1963" algn="l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HOW AFFORDABLE HOMES GET BUILT, PRESERVED, AND ENHANCED</a:t>
            </a:r>
          </a:p>
        </p:txBody>
      </p:sp>
      <p:pic>
        <p:nvPicPr>
          <p:cNvPr id="27" name="Graphic 26" descr="Line Arrow: Clockwise curve">
            <a:extLst>
              <a:ext uri="{FF2B5EF4-FFF2-40B4-BE49-F238E27FC236}">
                <a16:creationId xmlns:a16="http://schemas.microsoft.com/office/drawing/2014/main" id="{24D1903F-DE33-42D7-97E3-31BC8DA41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580683" flipV="1">
            <a:off x="2232953" y="4217881"/>
            <a:ext cx="2017996" cy="2017996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8FD2B8E-344A-48AF-9BC1-A5D0377C8E2F}"/>
              </a:ext>
            </a:extLst>
          </p:cNvPr>
          <p:cNvSpPr txBox="1">
            <a:spLocks/>
          </p:cNvSpPr>
          <p:nvPr/>
        </p:nvSpPr>
        <p:spPr>
          <a:xfrm>
            <a:off x="5956016" y="1126633"/>
            <a:ext cx="3124115" cy="721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3038" algn="l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TOOL #2: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VOLUNTARY DEVELOPER CONTRIBUTIONS TO HOUSING TRUST FUND + REVENUE FROM MEALS TAX INCREASE + HOME/CDBG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C4A81F-48B2-4B6C-A1F6-B2F47057C170}"/>
              </a:ext>
            </a:extLst>
          </p:cNvPr>
          <p:cNvSpPr txBox="1">
            <a:spLocks/>
          </p:cNvSpPr>
          <p:nvPr/>
        </p:nvSpPr>
        <p:spPr>
          <a:xfrm>
            <a:off x="6790658" y="5230020"/>
            <a:ext cx="2817358" cy="630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3038" algn="l"/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$80-$95k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082C8A7-3C3F-4273-A154-6ED4DE3E5EDE}"/>
              </a:ext>
            </a:extLst>
          </p:cNvPr>
          <p:cNvCxnSpPr>
            <a:cxnSpLocks/>
          </p:cNvCxnSpPr>
          <p:nvPr/>
        </p:nvCxnSpPr>
        <p:spPr>
          <a:xfrm flipH="1">
            <a:off x="3260035" y="1406577"/>
            <a:ext cx="2773017" cy="0"/>
          </a:xfrm>
          <a:prstGeom prst="line">
            <a:avLst/>
          </a:prstGeom>
          <a:ln w="50800" cap="sq" cmpd="sng">
            <a:solidFill>
              <a:schemeClr val="accent1">
                <a:lumMod val="50000"/>
              </a:schemeClr>
            </a:solidFill>
            <a:prstDash val="lgDash"/>
            <a:headEnd type="oval" w="lg" len="lg"/>
            <a:tailEnd w="lg" len="lg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312414A-72B1-47A3-AF29-F141281EB4A9}"/>
              </a:ext>
            </a:extLst>
          </p:cNvPr>
          <p:cNvSpPr txBox="1">
            <a:spLocks/>
          </p:cNvSpPr>
          <p:nvPr/>
        </p:nvSpPr>
        <p:spPr>
          <a:xfrm>
            <a:off x="5958430" y="435458"/>
            <a:ext cx="3124115" cy="545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3038" algn="l">
              <a:spcAft>
                <a:spcPts val="600"/>
              </a:spcAft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TOOL #1: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BONUS DENSITY + HEIGHT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AA1913-2131-4479-85A2-F91A6342081F}"/>
              </a:ext>
            </a:extLst>
          </p:cNvPr>
          <p:cNvCxnSpPr>
            <a:cxnSpLocks/>
          </p:cNvCxnSpPr>
          <p:nvPr/>
        </p:nvCxnSpPr>
        <p:spPr>
          <a:xfrm flipH="1">
            <a:off x="2934740" y="649142"/>
            <a:ext cx="3100726" cy="0"/>
          </a:xfrm>
          <a:prstGeom prst="line">
            <a:avLst/>
          </a:prstGeom>
          <a:ln w="50800" cap="sq" cmpd="sng">
            <a:solidFill>
              <a:schemeClr val="accent1">
                <a:lumMod val="50000"/>
              </a:schemeClr>
            </a:solidFill>
            <a:prstDash val="lgDash"/>
            <a:headEnd type="oval" w="lg" len="lg"/>
            <a:tailEnd w="lg" len="lg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:a16="http://schemas.microsoft.com/office/drawing/2014/main" id="{E4879FD9-BF64-4C54-B40F-76FF832EE6AB}"/>
              </a:ext>
            </a:extLst>
          </p:cNvPr>
          <p:cNvSpPr txBox="1">
            <a:spLocks/>
          </p:cNvSpPr>
          <p:nvPr/>
        </p:nvSpPr>
        <p:spPr>
          <a:xfrm>
            <a:off x="5776229" y="5257330"/>
            <a:ext cx="1106779" cy="630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3038" algn="l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$40k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74F3BA-5899-4916-AF0C-388846E00ADA}"/>
              </a:ext>
            </a:extLst>
          </p:cNvPr>
          <p:cNvSpPr txBox="1">
            <a:spLocks/>
          </p:cNvSpPr>
          <p:nvPr/>
        </p:nvSpPr>
        <p:spPr>
          <a:xfrm>
            <a:off x="2340279" y="6283804"/>
            <a:ext cx="3426331" cy="630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73038" algn="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CITY INVESTMENT NEEDED TO CONSTRUCT ONE NEW AFFORDABLE UNIT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EA1B841-D545-457C-95CF-E95A16B7435B}"/>
              </a:ext>
            </a:extLst>
          </p:cNvPr>
          <p:cNvGrpSpPr/>
          <p:nvPr/>
        </p:nvGrpSpPr>
        <p:grpSpPr>
          <a:xfrm>
            <a:off x="5671908" y="5544944"/>
            <a:ext cx="1520111" cy="1520111"/>
            <a:chOff x="5320220" y="5544944"/>
            <a:chExt cx="1520111" cy="1520111"/>
          </a:xfrm>
        </p:grpSpPr>
        <p:pic>
          <p:nvPicPr>
            <p:cNvPr id="39" name="Graphic 38" descr="Home">
              <a:extLst>
                <a:ext uri="{FF2B5EF4-FFF2-40B4-BE49-F238E27FC236}">
                  <a16:creationId xmlns:a16="http://schemas.microsoft.com/office/drawing/2014/main" id="{6B5817E1-D778-42BB-ABF9-D6D9C31E2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320220" y="5544944"/>
              <a:ext cx="1520111" cy="152011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AFE6E1-39F6-47A7-B90E-A486CF9379E9}"/>
                </a:ext>
              </a:extLst>
            </p:cNvPr>
            <p:cNvSpPr txBox="1"/>
            <p:nvPr/>
          </p:nvSpPr>
          <p:spPr>
            <a:xfrm>
              <a:off x="5735908" y="6160944"/>
              <a:ext cx="705264" cy="40493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2013</a:t>
              </a:r>
            </a:p>
          </p:txBody>
        </p:sp>
      </p:grpSp>
      <p:grpSp>
        <p:nvGrpSpPr>
          <p:cNvPr id="3" name="Graphic 10" descr="Handshake">
            <a:extLst>
              <a:ext uri="{FF2B5EF4-FFF2-40B4-BE49-F238E27FC236}">
                <a16:creationId xmlns:a16="http://schemas.microsoft.com/office/drawing/2014/main" id="{6F3C6DC0-DCE6-4CE1-BFB3-FBD18AD31182}"/>
              </a:ext>
            </a:extLst>
          </p:cNvPr>
          <p:cNvGrpSpPr/>
          <p:nvPr/>
        </p:nvGrpSpPr>
        <p:grpSpPr>
          <a:xfrm>
            <a:off x="346250" y="2305477"/>
            <a:ext cx="2247046" cy="2247046"/>
            <a:chOff x="346250" y="2305477"/>
            <a:chExt cx="2247046" cy="224704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7438867-912E-4EFB-B16B-726A5A886734}"/>
                </a:ext>
              </a:extLst>
            </p:cNvPr>
            <p:cNvSpPr/>
            <p:nvPr/>
          </p:nvSpPr>
          <p:spPr>
            <a:xfrm>
              <a:off x="1303490" y="3758940"/>
              <a:ext cx="257474" cy="280881"/>
            </a:xfrm>
            <a:custGeom>
              <a:avLst/>
              <a:gdLst>
                <a:gd name="connsiteX0" fmla="*/ 93722 w 257474"/>
                <a:gd name="connsiteY0" fmla="*/ 241184 h 280880"/>
                <a:gd name="connsiteX1" fmla="*/ 58612 w 257474"/>
                <a:gd name="connsiteY1" fmla="*/ 229481 h 280880"/>
                <a:gd name="connsiteX2" fmla="*/ 53930 w 257474"/>
                <a:gd name="connsiteY2" fmla="*/ 163942 h 280880"/>
                <a:gd name="connsiteX3" fmla="*/ 145216 w 257474"/>
                <a:gd name="connsiteY3" fmla="*/ 58612 h 280880"/>
                <a:gd name="connsiteX4" fmla="*/ 210755 w 257474"/>
                <a:gd name="connsiteY4" fmla="*/ 53930 h 280880"/>
                <a:gd name="connsiteX5" fmla="*/ 215437 w 257474"/>
                <a:gd name="connsiteY5" fmla="*/ 119469 h 280880"/>
                <a:gd name="connsiteX6" fmla="*/ 124150 w 257474"/>
                <a:gd name="connsiteY6" fmla="*/ 224799 h 280880"/>
                <a:gd name="connsiteX7" fmla="*/ 93722 w 257474"/>
                <a:gd name="connsiteY7" fmla="*/ 241184 h 2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474" h="280880">
                  <a:moveTo>
                    <a:pt x="93722" y="241184"/>
                  </a:moveTo>
                  <a:cubicBezTo>
                    <a:pt x="82018" y="241184"/>
                    <a:pt x="67974" y="238844"/>
                    <a:pt x="58612" y="229481"/>
                  </a:cubicBezTo>
                  <a:cubicBezTo>
                    <a:pt x="39886" y="213096"/>
                    <a:pt x="37546" y="182667"/>
                    <a:pt x="53930" y="163942"/>
                  </a:cubicBezTo>
                  <a:lnTo>
                    <a:pt x="145216" y="58612"/>
                  </a:lnTo>
                  <a:cubicBezTo>
                    <a:pt x="161601" y="39886"/>
                    <a:pt x="192030" y="37546"/>
                    <a:pt x="210755" y="53930"/>
                  </a:cubicBezTo>
                  <a:cubicBezTo>
                    <a:pt x="229481" y="70315"/>
                    <a:pt x="231821" y="100744"/>
                    <a:pt x="215437" y="119469"/>
                  </a:cubicBezTo>
                  <a:lnTo>
                    <a:pt x="124150" y="224799"/>
                  </a:lnTo>
                  <a:cubicBezTo>
                    <a:pt x="117128" y="234162"/>
                    <a:pt x="105425" y="238844"/>
                    <a:pt x="93722" y="241184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561F71C-863C-48B5-AA36-CAABA10F1611}"/>
                </a:ext>
              </a:extLst>
            </p:cNvPr>
            <p:cNvSpPr/>
            <p:nvPr/>
          </p:nvSpPr>
          <p:spPr>
            <a:xfrm>
              <a:off x="1147863" y="3664170"/>
              <a:ext cx="304287" cy="304287"/>
            </a:xfrm>
            <a:custGeom>
              <a:avLst/>
              <a:gdLst>
                <a:gd name="connsiteX0" fmla="*/ 106568 w 304287"/>
                <a:gd name="connsiteY0" fmla="*/ 282118 h 304287"/>
                <a:gd name="connsiteX1" fmla="*/ 62095 w 304287"/>
                <a:gd name="connsiteY1" fmla="*/ 268074 h 304287"/>
                <a:gd name="connsiteX2" fmla="*/ 57414 w 304287"/>
                <a:gd name="connsiteY2" fmla="*/ 186151 h 304287"/>
                <a:gd name="connsiteX3" fmla="*/ 165085 w 304287"/>
                <a:gd name="connsiteY3" fmla="*/ 62095 h 304287"/>
                <a:gd name="connsiteX4" fmla="*/ 247008 w 304287"/>
                <a:gd name="connsiteY4" fmla="*/ 57414 h 304287"/>
                <a:gd name="connsiteX5" fmla="*/ 251690 w 304287"/>
                <a:gd name="connsiteY5" fmla="*/ 139337 h 304287"/>
                <a:gd name="connsiteX6" fmla="*/ 144019 w 304287"/>
                <a:gd name="connsiteY6" fmla="*/ 263393 h 304287"/>
                <a:gd name="connsiteX7" fmla="*/ 106568 w 304287"/>
                <a:gd name="connsiteY7" fmla="*/ 282118 h 30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287" h="304287">
                  <a:moveTo>
                    <a:pt x="106568" y="282118"/>
                  </a:moveTo>
                  <a:cubicBezTo>
                    <a:pt x="90183" y="284459"/>
                    <a:pt x="76139" y="279778"/>
                    <a:pt x="62095" y="268074"/>
                  </a:cubicBezTo>
                  <a:cubicBezTo>
                    <a:pt x="38688" y="247008"/>
                    <a:pt x="36348" y="209557"/>
                    <a:pt x="57414" y="186151"/>
                  </a:cubicBezTo>
                  <a:lnTo>
                    <a:pt x="165085" y="62095"/>
                  </a:lnTo>
                  <a:cubicBezTo>
                    <a:pt x="186151" y="38688"/>
                    <a:pt x="223601" y="36348"/>
                    <a:pt x="247008" y="57414"/>
                  </a:cubicBezTo>
                  <a:cubicBezTo>
                    <a:pt x="270415" y="78480"/>
                    <a:pt x="272756" y="115931"/>
                    <a:pt x="251690" y="139337"/>
                  </a:cubicBezTo>
                  <a:lnTo>
                    <a:pt x="144019" y="263393"/>
                  </a:lnTo>
                  <a:cubicBezTo>
                    <a:pt x="134656" y="275096"/>
                    <a:pt x="120612" y="282118"/>
                    <a:pt x="106568" y="28211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155488F-BBA8-446B-8492-27C7535D084B}"/>
                </a:ext>
              </a:extLst>
            </p:cNvPr>
            <p:cNvSpPr/>
            <p:nvPr/>
          </p:nvSpPr>
          <p:spPr>
            <a:xfrm>
              <a:off x="988564" y="3554025"/>
              <a:ext cx="327694" cy="327694"/>
            </a:xfrm>
            <a:custGeom>
              <a:avLst/>
              <a:gdLst>
                <a:gd name="connsiteX0" fmla="*/ 118405 w 327694"/>
                <a:gd name="connsiteY0" fmla="*/ 305659 h 327694"/>
                <a:gd name="connsiteX1" fmla="*/ 66910 w 327694"/>
                <a:gd name="connsiteY1" fmla="*/ 289274 h 327694"/>
                <a:gd name="connsiteX2" fmla="*/ 59888 w 327694"/>
                <a:gd name="connsiteY2" fmla="*/ 190966 h 327694"/>
                <a:gd name="connsiteX3" fmla="*/ 167559 w 327694"/>
                <a:gd name="connsiteY3" fmla="*/ 66910 h 327694"/>
                <a:gd name="connsiteX4" fmla="*/ 265867 w 327694"/>
                <a:gd name="connsiteY4" fmla="*/ 59888 h 327694"/>
                <a:gd name="connsiteX5" fmla="*/ 272889 w 327694"/>
                <a:gd name="connsiteY5" fmla="*/ 158196 h 327694"/>
                <a:gd name="connsiteX6" fmla="*/ 165218 w 327694"/>
                <a:gd name="connsiteY6" fmla="*/ 282252 h 327694"/>
                <a:gd name="connsiteX7" fmla="*/ 118405 w 327694"/>
                <a:gd name="connsiteY7" fmla="*/ 305659 h 32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694" h="327694">
                  <a:moveTo>
                    <a:pt x="118405" y="305659"/>
                  </a:moveTo>
                  <a:cubicBezTo>
                    <a:pt x="99679" y="307999"/>
                    <a:pt x="80954" y="300977"/>
                    <a:pt x="66910" y="289274"/>
                  </a:cubicBezTo>
                  <a:cubicBezTo>
                    <a:pt x="38822" y="263527"/>
                    <a:pt x="34141" y="219054"/>
                    <a:pt x="59888" y="190966"/>
                  </a:cubicBezTo>
                  <a:lnTo>
                    <a:pt x="167559" y="66910"/>
                  </a:lnTo>
                  <a:cubicBezTo>
                    <a:pt x="193306" y="38822"/>
                    <a:pt x="237779" y="34141"/>
                    <a:pt x="265867" y="59888"/>
                  </a:cubicBezTo>
                  <a:cubicBezTo>
                    <a:pt x="293955" y="85635"/>
                    <a:pt x="298637" y="130108"/>
                    <a:pt x="272889" y="158196"/>
                  </a:cubicBezTo>
                  <a:lnTo>
                    <a:pt x="165218" y="282252"/>
                  </a:lnTo>
                  <a:cubicBezTo>
                    <a:pt x="153515" y="296296"/>
                    <a:pt x="134790" y="305659"/>
                    <a:pt x="118405" y="30565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4EF481-497C-43BC-96AB-35E233177ADE}"/>
                </a:ext>
              </a:extLst>
            </p:cNvPr>
            <p:cNvSpPr/>
            <p:nvPr/>
          </p:nvSpPr>
          <p:spPr>
            <a:xfrm>
              <a:off x="817695" y="3451036"/>
              <a:ext cx="327694" cy="351101"/>
            </a:xfrm>
            <a:custGeom>
              <a:avLst/>
              <a:gdLst>
                <a:gd name="connsiteX0" fmla="*/ 118405 w 327694"/>
                <a:gd name="connsiteY0" fmla="*/ 322043 h 351100"/>
                <a:gd name="connsiteX1" fmla="*/ 66910 w 327694"/>
                <a:gd name="connsiteY1" fmla="*/ 305659 h 351100"/>
                <a:gd name="connsiteX2" fmla="*/ 59888 w 327694"/>
                <a:gd name="connsiteY2" fmla="*/ 207350 h 351100"/>
                <a:gd name="connsiteX3" fmla="*/ 183944 w 327694"/>
                <a:gd name="connsiteY3" fmla="*/ 66910 h 351100"/>
                <a:gd name="connsiteX4" fmla="*/ 282252 w 327694"/>
                <a:gd name="connsiteY4" fmla="*/ 59888 h 351100"/>
                <a:gd name="connsiteX5" fmla="*/ 289274 w 327694"/>
                <a:gd name="connsiteY5" fmla="*/ 158196 h 351100"/>
                <a:gd name="connsiteX6" fmla="*/ 165218 w 327694"/>
                <a:gd name="connsiteY6" fmla="*/ 298637 h 351100"/>
                <a:gd name="connsiteX7" fmla="*/ 118405 w 327694"/>
                <a:gd name="connsiteY7" fmla="*/ 322043 h 3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694" h="351100">
                  <a:moveTo>
                    <a:pt x="118405" y="322043"/>
                  </a:moveTo>
                  <a:cubicBezTo>
                    <a:pt x="99679" y="324384"/>
                    <a:pt x="80954" y="317362"/>
                    <a:pt x="66910" y="305659"/>
                  </a:cubicBezTo>
                  <a:cubicBezTo>
                    <a:pt x="38822" y="279911"/>
                    <a:pt x="34141" y="235438"/>
                    <a:pt x="59888" y="207350"/>
                  </a:cubicBezTo>
                  <a:lnTo>
                    <a:pt x="183944" y="66910"/>
                  </a:lnTo>
                  <a:cubicBezTo>
                    <a:pt x="209691" y="38822"/>
                    <a:pt x="254164" y="34141"/>
                    <a:pt x="282252" y="59888"/>
                  </a:cubicBezTo>
                  <a:cubicBezTo>
                    <a:pt x="310340" y="85635"/>
                    <a:pt x="315021" y="130108"/>
                    <a:pt x="289274" y="158196"/>
                  </a:cubicBezTo>
                  <a:lnTo>
                    <a:pt x="165218" y="298637"/>
                  </a:lnTo>
                  <a:cubicBezTo>
                    <a:pt x="151174" y="312681"/>
                    <a:pt x="134790" y="319703"/>
                    <a:pt x="118405" y="32204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054C0B-5FC1-4819-A934-713FE1188B6A}"/>
                </a:ext>
              </a:extLst>
            </p:cNvPr>
            <p:cNvSpPr/>
            <p:nvPr/>
          </p:nvSpPr>
          <p:spPr>
            <a:xfrm>
              <a:off x="410948" y="2775111"/>
              <a:ext cx="538355" cy="631982"/>
            </a:xfrm>
            <a:custGeom>
              <a:avLst/>
              <a:gdLst>
                <a:gd name="connsiteX0" fmla="*/ 42973 w 538354"/>
                <a:gd name="connsiteY0" fmla="*/ 483020 h 631981"/>
                <a:gd name="connsiteX1" fmla="*/ 223205 w 538354"/>
                <a:gd name="connsiteY1" fmla="*/ 593032 h 631981"/>
                <a:gd name="connsiteX2" fmla="*/ 286403 w 538354"/>
                <a:gd name="connsiteY2" fmla="*/ 576647 h 631981"/>
                <a:gd name="connsiteX3" fmla="*/ 504086 w 538354"/>
                <a:gd name="connsiteY3" fmla="*/ 216183 h 631981"/>
                <a:gd name="connsiteX4" fmla="*/ 487701 w 538354"/>
                <a:gd name="connsiteY4" fmla="*/ 152985 h 631981"/>
                <a:gd name="connsiteX5" fmla="*/ 309810 w 538354"/>
                <a:gd name="connsiteY5" fmla="*/ 42973 h 631981"/>
                <a:gd name="connsiteX6" fmla="*/ 42973 w 538354"/>
                <a:gd name="connsiteY6" fmla="*/ 483020 h 63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54" h="631981">
                  <a:moveTo>
                    <a:pt x="42973" y="483020"/>
                  </a:moveTo>
                  <a:lnTo>
                    <a:pt x="223205" y="593032"/>
                  </a:lnTo>
                  <a:cubicBezTo>
                    <a:pt x="244271" y="607076"/>
                    <a:pt x="274700" y="600054"/>
                    <a:pt x="286403" y="576647"/>
                  </a:cubicBezTo>
                  <a:lnTo>
                    <a:pt x="504086" y="216183"/>
                  </a:lnTo>
                  <a:cubicBezTo>
                    <a:pt x="518130" y="195117"/>
                    <a:pt x="511108" y="164688"/>
                    <a:pt x="487701" y="152985"/>
                  </a:cubicBezTo>
                  <a:lnTo>
                    <a:pt x="309810" y="42973"/>
                  </a:lnTo>
                  <a:lnTo>
                    <a:pt x="42973" y="48302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71E44F-15C3-4609-8E32-A62B7885DC97}"/>
                </a:ext>
              </a:extLst>
            </p:cNvPr>
            <p:cNvSpPr/>
            <p:nvPr/>
          </p:nvSpPr>
          <p:spPr>
            <a:xfrm>
              <a:off x="698850" y="2985772"/>
              <a:ext cx="1334184" cy="1076710"/>
            </a:xfrm>
            <a:custGeom>
              <a:avLst/>
              <a:gdLst>
                <a:gd name="connsiteX0" fmla="*/ 1271827 w 1334183"/>
                <a:gd name="connsiteY0" fmla="*/ 578987 h 1076709"/>
                <a:gd name="connsiteX1" fmla="*/ 894978 w 1334183"/>
                <a:gd name="connsiteY1" fmla="*/ 255975 h 1076709"/>
                <a:gd name="connsiteX2" fmla="*/ 869231 w 1334183"/>
                <a:gd name="connsiteY2" fmla="*/ 232568 h 1076709"/>
                <a:gd name="connsiteX3" fmla="*/ 707724 w 1334183"/>
                <a:gd name="connsiteY3" fmla="*/ 417481 h 1076709"/>
                <a:gd name="connsiteX4" fmla="*/ 614098 w 1334183"/>
                <a:gd name="connsiteY4" fmla="*/ 464294 h 1076709"/>
                <a:gd name="connsiteX5" fmla="*/ 602394 w 1334183"/>
                <a:gd name="connsiteY5" fmla="*/ 464294 h 1076709"/>
                <a:gd name="connsiteX6" fmla="*/ 511108 w 1334183"/>
                <a:gd name="connsiteY6" fmla="*/ 429184 h 1076709"/>
                <a:gd name="connsiteX7" fmla="*/ 497064 w 1334183"/>
                <a:gd name="connsiteY7" fmla="*/ 230227 h 1076709"/>
                <a:gd name="connsiteX8" fmla="*/ 635164 w 1334183"/>
                <a:gd name="connsiteY8" fmla="*/ 71061 h 1076709"/>
                <a:gd name="connsiteX9" fmla="*/ 246612 w 1334183"/>
                <a:gd name="connsiteY9" fmla="*/ 42973 h 1076709"/>
                <a:gd name="connsiteX10" fmla="*/ 42973 w 1334183"/>
                <a:gd name="connsiteY10" fmla="*/ 380030 h 1076709"/>
                <a:gd name="connsiteX11" fmla="*/ 202139 w 1334183"/>
                <a:gd name="connsiteY11" fmla="*/ 564943 h 1076709"/>
                <a:gd name="connsiteX12" fmla="*/ 262997 w 1334183"/>
                <a:gd name="connsiteY12" fmla="*/ 494723 h 1076709"/>
                <a:gd name="connsiteX13" fmla="*/ 351942 w 1334183"/>
                <a:gd name="connsiteY13" fmla="*/ 454932 h 1076709"/>
                <a:gd name="connsiteX14" fmla="*/ 351942 w 1334183"/>
                <a:gd name="connsiteY14" fmla="*/ 454932 h 1076709"/>
                <a:gd name="connsiteX15" fmla="*/ 429184 w 1334183"/>
                <a:gd name="connsiteY15" fmla="*/ 483020 h 1076709"/>
                <a:gd name="connsiteX16" fmla="*/ 468976 w 1334183"/>
                <a:gd name="connsiteY16" fmla="*/ 567284 h 1076709"/>
                <a:gd name="connsiteX17" fmla="*/ 508767 w 1334183"/>
                <a:gd name="connsiteY17" fmla="*/ 560262 h 1076709"/>
                <a:gd name="connsiteX18" fmla="*/ 586009 w 1334183"/>
                <a:gd name="connsiteY18" fmla="*/ 588350 h 1076709"/>
                <a:gd name="connsiteX19" fmla="*/ 625801 w 1334183"/>
                <a:gd name="connsiteY19" fmla="*/ 674955 h 1076709"/>
                <a:gd name="connsiteX20" fmla="*/ 656230 w 1334183"/>
                <a:gd name="connsiteY20" fmla="*/ 670274 h 1076709"/>
                <a:gd name="connsiteX21" fmla="*/ 656230 w 1334183"/>
                <a:gd name="connsiteY21" fmla="*/ 670274 h 1076709"/>
                <a:gd name="connsiteX22" fmla="*/ 726450 w 1334183"/>
                <a:gd name="connsiteY22" fmla="*/ 696021 h 1076709"/>
                <a:gd name="connsiteX23" fmla="*/ 761560 w 1334183"/>
                <a:gd name="connsiteY23" fmla="*/ 768582 h 1076709"/>
                <a:gd name="connsiteX24" fmla="*/ 787307 w 1334183"/>
                <a:gd name="connsiteY24" fmla="*/ 763901 h 1076709"/>
                <a:gd name="connsiteX25" fmla="*/ 787307 w 1334183"/>
                <a:gd name="connsiteY25" fmla="*/ 763901 h 1076709"/>
                <a:gd name="connsiteX26" fmla="*/ 848165 w 1334183"/>
                <a:gd name="connsiteY26" fmla="*/ 787307 h 1076709"/>
                <a:gd name="connsiteX27" fmla="*/ 880934 w 1334183"/>
                <a:gd name="connsiteY27" fmla="*/ 850506 h 1076709"/>
                <a:gd name="connsiteX28" fmla="*/ 857528 w 1334183"/>
                <a:gd name="connsiteY28" fmla="*/ 918385 h 1076709"/>
                <a:gd name="connsiteX29" fmla="*/ 777945 w 1334183"/>
                <a:gd name="connsiteY29" fmla="*/ 1009671 h 1076709"/>
                <a:gd name="connsiteX30" fmla="*/ 810714 w 1334183"/>
                <a:gd name="connsiteY30" fmla="*/ 1035419 h 1076709"/>
                <a:gd name="connsiteX31" fmla="*/ 866890 w 1334183"/>
                <a:gd name="connsiteY31" fmla="*/ 1049463 h 1076709"/>
                <a:gd name="connsiteX32" fmla="*/ 951154 w 1334183"/>
                <a:gd name="connsiteY32" fmla="*/ 948814 h 1076709"/>
                <a:gd name="connsiteX33" fmla="*/ 951154 w 1334183"/>
                <a:gd name="connsiteY33" fmla="*/ 946473 h 1076709"/>
                <a:gd name="connsiteX34" fmla="*/ 974561 w 1334183"/>
                <a:gd name="connsiteY34" fmla="*/ 948814 h 1076709"/>
                <a:gd name="connsiteX35" fmla="*/ 1058825 w 1334183"/>
                <a:gd name="connsiteY35" fmla="*/ 848165 h 1076709"/>
                <a:gd name="connsiteX36" fmla="*/ 1058825 w 1334183"/>
                <a:gd name="connsiteY36" fmla="*/ 845824 h 1076709"/>
                <a:gd name="connsiteX37" fmla="*/ 1082232 w 1334183"/>
                <a:gd name="connsiteY37" fmla="*/ 848165 h 1076709"/>
                <a:gd name="connsiteX38" fmla="*/ 1166496 w 1334183"/>
                <a:gd name="connsiteY38" fmla="*/ 747516 h 1076709"/>
                <a:gd name="connsiteX39" fmla="*/ 1164156 w 1334183"/>
                <a:gd name="connsiteY39" fmla="*/ 733472 h 1076709"/>
                <a:gd name="connsiteX40" fmla="*/ 1213310 w 1334183"/>
                <a:gd name="connsiteY40" fmla="*/ 742835 h 1076709"/>
                <a:gd name="connsiteX41" fmla="*/ 1297574 w 1334183"/>
                <a:gd name="connsiteY41" fmla="*/ 642186 h 1076709"/>
                <a:gd name="connsiteX42" fmla="*/ 1271827 w 1334183"/>
                <a:gd name="connsiteY42" fmla="*/ 578987 h 107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34183" h="1076709">
                  <a:moveTo>
                    <a:pt x="1271827" y="578987"/>
                  </a:moveTo>
                  <a:lnTo>
                    <a:pt x="894978" y="255975"/>
                  </a:lnTo>
                  <a:lnTo>
                    <a:pt x="869231" y="232568"/>
                  </a:lnTo>
                  <a:lnTo>
                    <a:pt x="707724" y="417481"/>
                  </a:lnTo>
                  <a:cubicBezTo>
                    <a:pt x="684318" y="445569"/>
                    <a:pt x="651548" y="461954"/>
                    <a:pt x="614098" y="464294"/>
                  </a:cubicBezTo>
                  <a:cubicBezTo>
                    <a:pt x="609416" y="464294"/>
                    <a:pt x="604735" y="464294"/>
                    <a:pt x="602394" y="464294"/>
                  </a:cubicBezTo>
                  <a:cubicBezTo>
                    <a:pt x="567284" y="464294"/>
                    <a:pt x="534515" y="452591"/>
                    <a:pt x="511108" y="429184"/>
                  </a:cubicBezTo>
                  <a:cubicBezTo>
                    <a:pt x="452591" y="377690"/>
                    <a:pt x="447910" y="288744"/>
                    <a:pt x="497064" y="230227"/>
                  </a:cubicBezTo>
                  <a:lnTo>
                    <a:pt x="635164" y="71061"/>
                  </a:lnTo>
                  <a:cubicBezTo>
                    <a:pt x="527493" y="57017"/>
                    <a:pt x="389393" y="113194"/>
                    <a:pt x="246612" y="42973"/>
                  </a:cubicBezTo>
                  <a:lnTo>
                    <a:pt x="42973" y="380030"/>
                  </a:lnTo>
                  <a:lnTo>
                    <a:pt x="202139" y="564943"/>
                  </a:lnTo>
                  <a:lnTo>
                    <a:pt x="262997" y="494723"/>
                  </a:lnTo>
                  <a:cubicBezTo>
                    <a:pt x="284063" y="468976"/>
                    <a:pt x="316832" y="454932"/>
                    <a:pt x="351942" y="454932"/>
                  </a:cubicBezTo>
                  <a:lnTo>
                    <a:pt x="351942" y="454932"/>
                  </a:lnTo>
                  <a:cubicBezTo>
                    <a:pt x="380030" y="454932"/>
                    <a:pt x="408118" y="464294"/>
                    <a:pt x="429184" y="483020"/>
                  </a:cubicBezTo>
                  <a:cubicBezTo>
                    <a:pt x="454932" y="504086"/>
                    <a:pt x="466635" y="534515"/>
                    <a:pt x="468976" y="567284"/>
                  </a:cubicBezTo>
                  <a:cubicBezTo>
                    <a:pt x="480679" y="562603"/>
                    <a:pt x="494723" y="560262"/>
                    <a:pt x="508767" y="560262"/>
                  </a:cubicBezTo>
                  <a:cubicBezTo>
                    <a:pt x="536855" y="560262"/>
                    <a:pt x="564943" y="569625"/>
                    <a:pt x="586009" y="588350"/>
                  </a:cubicBezTo>
                  <a:cubicBezTo>
                    <a:pt x="611757" y="611757"/>
                    <a:pt x="625801" y="642186"/>
                    <a:pt x="625801" y="674955"/>
                  </a:cubicBezTo>
                  <a:cubicBezTo>
                    <a:pt x="635164" y="672614"/>
                    <a:pt x="646867" y="670274"/>
                    <a:pt x="656230" y="670274"/>
                  </a:cubicBezTo>
                  <a:lnTo>
                    <a:pt x="656230" y="670274"/>
                  </a:lnTo>
                  <a:cubicBezTo>
                    <a:pt x="681977" y="670274"/>
                    <a:pt x="705384" y="679636"/>
                    <a:pt x="726450" y="696021"/>
                  </a:cubicBezTo>
                  <a:cubicBezTo>
                    <a:pt x="747516" y="714746"/>
                    <a:pt x="759219" y="740494"/>
                    <a:pt x="761560" y="768582"/>
                  </a:cubicBezTo>
                  <a:cubicBezTo>
                    <a:pt x="768582" y="766241"/>
                    <a:pt x="777945" y="763901"/>
                    <a:pt x="787307" y="763901"/>
                  </a:cubicBezTo>
                  <a:lnTo>
                    <a:pt x="787307" y="763901"/>
                  </a:lnTo>
                  <a:cubicBezTo>
                    <a:pt x="810714" y="763901"/>
                    <a:pt x="831780" y="770923"/>
                    <a:pt x="848165" y="787307"/>
                  </a:cubicBezTo>
                  <a:cubicBezTo>
                    <a:pt x="866890" y="803692"/>
                    <a:pt x="878594" y="827099"/>
                    <a:pt x="880934" y="850506"/>
                  </a:cubicBezTo>
                  <a:cubicBezTo>
                    <a:pt x="883275" y="876253"/>
                    <a:pt x="873912" y="899660"/>
                    <a:pt x="857528" y="918385"/>
                  </a:cubicBezTo>
                  <a:lnTo>
                    <a:pt x="777945" y="1009671"/>
                  </a:lnTo>
                  <a:lnTo>
                    <a:pt x="810714" y="1035419"/>
                  </a:lnTo>
                  <a:cubicBezTo>
                    <a:pt x="827099" y="1044781"/>
                    <a:pt x="845824" y="1051803"/>
                    <a:pt x="866890" y="1049463"/>
                  </a:cubicBezTo>
                  <a:cubicBezTo>
                    <a:pt x="918385" y="1044781"/>
                    <a:pt x="955836" y="1000309"/>
                    <a:pt x="951154" y="948814"/>
                  </a:cubicBezTo>
                  <a:cubicBezTo>
                    <a:pt x="951154" y="948814"/>
                    <a:pt x="951154" y="946473"/>
                    <a:pt x="951154" y="946473"/>
                  </a:cubicBezTo>
                  <a:cubicBezTo>
                    <a:pt x="958176" y="948814"/>
                    <a:pt x="967539" y="948814"/>
                    <a:pt x="974561" y="948814"/>
                  </a:cubicBezTo>
                  <a:cubicBezTo>
                    <a:pt x="1026056" y="944132"/>
                    <a:pt x="1063507" y="899660"/>
                    <a:pt x="1058825" y="848165"/>
                  </a:cubicBezTo>
                  <a:cubicBezTo>
                    <a:pt x="1058825" y="848165"/>
                    <a:pt x="1058825" y="845824"/>
                    <a:pt x="1058825" y="845824"/>
                  </a:cubicBezTo>
                  <a:cubicBezTo>
                    <a:pt x="1065847" y="848165"/>
                    <a:pt x="1075210" y="848165"/>
                    <a:pt x="1082232" y="848165"/>
                  </a:cubicBezTo>
                  <a:cubicBezTo>
                    <a:pt x="1133727" y="843483"/>
                    <a:pt x="1171178" y="799011"/>
                    <a:pt x="1166496" y="747516"/>
                  </a:cubicBezTo>
                  <a:cubicBezTo>
                    <a:pt x="1166496" y="742835"/>
                    <a:pt x="1164156" y="738153"/>
                    <a:pt x="1164156" y="733472"/>
                  </a:cubicBezTo>
                  <a:cubicBezTo>
                    <a:pt x="1178200" y="740494"/>
                    <a:pt x="1194584" y="745175"/>
                    <a:pt x="1213310" y="742835"/>
                  </a:cubicBezTo>
                  <a:cubicBezTo>
                    <a:pt x="1264805" y="738153"/>
                    <a:pt x="1302255" y="693680"/>
                    <a:pt x="1297574" y="642186"/>
                  </a:cubicBezTo>
                  <a:cubicBezTo>
                    <a:pt x="1299915" y="616438"/>
                    <a:pt x="1288211" y="595372"/>
                    <a:pt x="1271827" y="57898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935A0EE-FAC6-42F6-9B67-6F9FB5383B55}"/>
                </a:ext>
              </a:extLst>
            </p:cNvPr>
            <p:cNvSpPr/>
            <p:nvPr/>
          </p:nvSpPr>
          <p:spPr>
            <a:xfrm>
              <a:off x="1974333" y="2775111"/>
              <a:ext cx="538355" cy="631982"/>
            </a:xfrm>
            <a:custGeom>
              <a:avLst/>
              <a:gdLst>
                <a:gd name="connsiteX0" fmla="*/ 511292 w 538354"/>
                <a:gd name="connsiteY0" fmla="*/ 483020 h 631981"/>
                <a:gd name="connsiteX1" fmla="*/ 331060 w 538354"/>
                <a:gd name="connsiteY1" fmla="*/ 593032 h 631981"/>
                <a:gd name="connsiteX2" fmla="*/ 267862 w 538354"/>
                <a:gd name="connsiteY2" fmla="*/ 576647 h 631981"/>
                <a:gd name="connsiteX3" fmla="*/ 50179 w 538354"/>
                <a:gd name="connsiteY3" fmla="*/ 216183 h 631981"/>
                <a:gd name="connsiteX4" fmla="*/ 66564 w 538354"/>
                <a:gd name="connsiteY4" fmla="*/ 152985 h 631981"/>
                <a:gd name="connsiteX5" fmla="*/ 246796 w 538354"/>
                <a:gd name="connsiteY5" fmla="*/ 42973 h 631981"/>
                <a:gd name="connsiteX6" fmla="*/ 511292 w 538354"/>
                <a:gd name="connsiteY6" fmla="*/ 483020 h 63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54" h="631981">
                  <a:moveTo>
                    <a:pt x="511292" y="483020"/>
                  </a:moveTo>
                  <a:lnTo>
                    <a:pt x="331060" y="593032"/>
                  </a:lnTo>
                  <a:cubicBezTo>
                    <a:pt x="309994" y="607076"/>
                    <a:pt x="279565" y="600054"/>
                    <a:pt x="267862" y="576647"/>
                  </a:cubicBezTo>
                  <a:lnTo>
                    <a:pt x="50179" y="216183"/>
                  </a:lnTo>
                  <a:cubicBezTo>
                    <a:pt x="36135" y="195117"/>
                    <a:pt x="43157" y="164688"/>
                    <a:pt x="66564" y="152985"/>
                  </a:cubicBezTo>
                  <a:lnTo>
                    <a:pt x="246796" y="42973"/>
                  </a:lnTo>
                  <a:lnTo>
                    <a:pt x="511292" y="48302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44D967-9714-47B0-9561-C3A171399487}"/>
                </a:ext>
              </a:extLst>
            </p:cNvPr>
            <p:cNvSpPr/>
            <p:nvPr/>
          </p:nvSpPr>
          <p:spPr>
            <a:xfrm>
              <a:off x="1162057" y="2964357"/>
              <a:ext cx="1053303" cy="631982"/>
            </a:xfrm>
            <a:custGeom>
              <a:avLst/>
              <a:gdLst>
                <a:gd name="connsiteX0" fmla="*/ 834367 w 1053302"/>
                <a:gd name="connsiteY0" fmla="*/ 73751 h 631981"/>
                <a:gd name="connsiteX1" fmla="*/ 342826 w 1053302"/>
                <a:gd name="connsiteY1" fmla="*/ 45663 h 631981"/>
                <a:gd name="connsiteX2" fmla="*/ 331122 w 1053302"/>
                <a:gd name="connsiteY2" fmla="*/ 43322 h 631981"/>
                <a:gd name="connsiteX3" fmla="*/ 251540 w 1053302"/>
                <a:gd name="connsiteY3" fmla="*/ 73751 h 631981"/>
                <a:gd name="connsiteX4" fmla="*/ 66626 w 1053302"/>
                <a:gd name="connsiteY4" fmla="*/ 284411 h 631981"/>
                <a:gd name="connsiteX5" fmla="*/ 75989 w 1053302"/>
                <a:gd name="connsiteY5" fmla="*/ 415489 h 631981"/>
                <a:gd name="connsiteX6" fmla="*/ 146209 w 1053302"/>
                <a:gd name="connsiteY6" fmla="*/ 438896 h 631981"/>
                <a:gd name="connsiteX7" fmla="*/ 209407 w 1053302"/>
                <a:gd name="connsiteY7" fmla="*/ 406126 h 631981"/>
                <a:gd name="connsiteX8" fmla="*/ 401343 w 1053302"/>
                <a:gd name="connsiteY8" fmla="*/ 186103 h 631981"/>
                <a:gd name="connsiteX9" fmla="*/ 839048 w 1053302"/>
                <a:gd name="connsiteY9" fmla="*/ 562952 h 631981"/>
                <a:gd name="connsiteX10" fmla="*/ 839048 w 1053302"/>
                <a:gd name="connsiteY10" fmla="*/ 562952 h 631981"/>
                <a:gd name="connsiteX11" fmla="*/ 839048 w 1053302"/>
                <a:gd name="connsiteY11" fmla="*/ 562952 h 631981"/>
                <a:gd name="connsiteX12" fmla="*/ 864796 w 1053302"/>
                <a:gd name="connsiteY12" fmla="*/ 593380 h 631981"/>
                <a:gd name="connsiteX13" fmla="*/ 1033324 w 1053302"/>
                <a:gd name="connsiteY13" fmla="*/ 399104 h 631981"/>
                <a:gd name="connsiteX14" fmla="*/ 834367 w 1053302"/>
                <a:gd name="connsiteY14" fmla="*/ 73751 h 63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53302" h="631981">
                  <a:moveTo>
                    <a:pt x="834367" y="73751"/>
                  </a:moveTo>
                  <a:cubicBezTo>
                    <a:pt x="640091" y="143971"/>
                    <a:pt x="499651" y="76092"/>
                    <a:pt x="342826" y="45663"/>
                  </a:cubicBezTo>
                  <a:cubicBezTo>
                    <a:pt x="340485" y="45663"/>
                    <a:pt x="331122" y="43322"/>
                    <a:pt x="331122" y="43322"/>
                  </a:cubicBezTo>
                  <a:cubicBezTo>
                    <a:pt x="303034" y="40981"/>
                    <a:pt x="272606" y="50344"/>
                    <a:pt x="251540" y="73751"/>
                  </a:cubicBezTo>
                  <a:lnTo>
                    <a:pt x="66626" y="284411"/>
                  </a:lnTo>
                  <a:cubicBezTo>
                    <a:pt x="31516" y="324203"/>
                    <a:pt x="36198" y="382720"/>
                    <a:pt x="75989" y="415489"/>
                  </a:cubicBezTo>
                  <a:cubicBezTo>
                    <a:pt x="97055" y="431874"/>
                    <a:pt x="120462" y="441237"/>
                    <a:pt x="146209" y="438896"/>
                  </a:cubicBezTo>
                  <a:cubicBezTo>
                    <a:pt x="169616" y="436555"/>
                    <a:pt x="193023" y="427192"/>
                    <a:pt x="209407" y="406126"/>
                  </a:cubicBezTo>
                  <a:cubicBezTo>
                    <a:pt x="209407" y="406126"/>
                    <a:pt x="401343" y="186103"/>
                    <a:pt x="401343" y="186103"/>
                  </a:cubicBezTo>
                  <a:lnTo>
                    <a:pt x="839048" y="562952"/>
                  </a:lnTo>
                  <a:lnTo>
                    <a:pt x="839048" y="562952"/>
                  </a:lnTo>
                  <a:lnTo>
                    <a:pt x="839048" y="562952"/>
                  </a:lnTo>
                  <a:cubicBezTo>
                    <a:pt x="850752" y="574655"/>
                    <a:pt x="855433" y="579336"/>
                    <a:pt x="864796" y="593380"/>
                  </a:cubicBezTo>
                  <a:lnTo>
                    <a:pt x="1033324" y="399104"/>
                  </a:lnTo>
                  <a:lnTo>
                    <a:pt x="834367" y="7375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3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0" name="Graphic 14" descr="Lightbulb">
            <a:extLst>
              <a:ext uri="{FF2B5EF4-FFF2-40B4-BE49-F238E27FC236}">
                <a16:creationId xmlns:a16="http://schemas.microsoft.com/office/drawing/2014/main" id="{1DD6AAB1-2406-4BA0-A34F-00D33D0CBC18}"/>
              </a:ext>
            </a:extLst>
          </p:cNvPr>
          <p:cNvGrpSpPr/>
          <p:nvPr/>
        </p:nvGrpSpPr>
        <p:grpSpPr>
          <a:xfrm>
            <a:off x="656041" y="4333982"/>
            <a:ext cx="1756611" cy="1756611"/>
            <a:chOff x="656041" y="4333982"/>
            <a:chExt cx="1756611" cy="175661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1FC9F90-EB9F-4EC4-A1D1-979908F8933A}"/>
                </a:ext>
              </a:extLst>
            </p:cNvPr>
            <p:cNvSpPr/>
            <p:nvPr/>
          </p:nvSpPr>
          <p:spPr>
            <a:xfrm>
              <a:off x="1270169" y="5478753"/>
              <a:ext cx="512345" cy="146384"/>
            </a:xfrm>
            <a:custGeom>
              <a:avLst/>
              <a:gdLst>
                <a:gd name="connsiteX0" fmla="*/ 81198 w 512344"/>
                <a:gd name="connsiteY0" fmla="*/ 26303 h 146384"/>
                <a:gd name="connsiteX1" fmla="*/ 447158 w 512344"/>
                <a:gd name="connsiteY1" fmla="*/ 26303 h 146384"/>
                <a:gd name="connsiteX2" fmla="*/ 502052 w 512344"/>
                <a:gd name="connsiteY2" fmla="*/ 81198 h 146384"/>
                <a:gd name="connsiteX3" fmla="*/ 447158 w 512344"/>
                <a:gd name="connsiteY3" fmla="*/ 136092 h 146384"/>
                <a:gd name="connsiteX4" fmla="*/ 81198 w 512344"/>
                <a:gd name="connsiteY4" fmla="*/ 136092 h 146384"/>
                <a:gd name="connsiteX5" fmla="*/ 26303 w 512344"/>
                <a:gd name="connsiteY5" fmla="*/ 81198 h 146384"/>
                <a:gd name="connsiteX6" fmla="*/ 81198 w 512344"/>
                <a:gd name="connsiteY6" fmla="*/ 26303 h 14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344" h="146384">
                  <a:moveTo>
                    <a:pt x="81198" y="26303"/>
                  </a:moveTo>
                  <a:lnTo>
                    <a:pt x="447158" y="26303"/>
                  </a:lnTo>
                  <a:cubicBezTo>
                    <a:pt x="478265" y="26303"/>
                    <a:pt x="502052" y="50091"/>
                    <a:pt x="502052" y="81198"/>
                  </a:cubicBezTo>
                  <a:cubicBezTo>
                    <a:pt x="502052" y="112304"/>
                    <a:pt x="478265" y="136092"/>
                    <a:pt x="447158" y="136092"/>
                  </a:cubicBezTo>
                  <a:lnTo>
                    <a:pt x="81198" y="136092"/>
                  </a:lnTo>
                  <a:cubicBezTo>
                    <a:pt x="50091" y="136092"/>
                    <a:pt x="26303" y="112304"/>
                    <a:pt x="26303" y="81198"/>
                  </a:cubicBezTo>
                  <a:cubicBezTo>
                    <a:pt x="26303" y="50091"/>
                    <a:pt x="50091" y="26303"/>
                    <a:pt x="81198" y="2630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8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8EFC17-11BD-44FA-99E4-B4171393474F}"/>
                </a:ext>
              </a:extLst>
            </p:cNvPr>
            <p:cNvSpPr/>
            <p:nvPr/>
          </p:nvSpPr>
          <p:spPr>
            <a:xfrm>
              <a:off x="1270169" y="5661733"/>
              <a:ext cx="512345" cy="146384"/>
            </a:xfrm>
            <a:custGeom>
              <a:avLst/>
              <a:gdLst>
                <a:gd name="connsiteX0" fmla="*/ 81198 w 512344"/>
                <a:gd name="connsiteY0" fmla="*/ 26303 h 146384"/>
                <a:gd name="connsiteX1" fmla="*/ 447158 w 512344"/>
                <a:gd name="connsiteY1" fmla="*/ 26303 h 146384"/>
                <a:gd name="connsiteX2" fmla="*/ 502052 w 512344"/>
                <a:gd name="connsiteY2" fmla="*/ 81198 h 146384"/>
                <a:gd name="connsiteX3" fmla="*/ 447158 w 512344"/>
                <a:gd name="connsiteY3" fmla="*/ 136092 h 146384"/>
                <a:gd name="connsiteX4" fmla="*/ 81198 w 512344"/>
                <a:gd name="connsiteY4" fmla="*/ 136092 h 146384"/>
                <a:gd name="connsiteX5" fmla="*/ 26303 w 512344"/>
                <a:gd name="connsiteY5" fmla="*/ 81198 h 146384"/>
                <a:gd name="connsiteX6" fmla="*/ 81198 w 512344"/>
                <a:gd name="connsiteY6" fmla="*/ 26303 h 14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2344" h="146384">
                  <a:moveTo>
                    <a:pt x="81198" y="26303"/>
                  </a:moveTo>
                  <a:lnTo>
                    <a:pt x="447158" y="26303"/>
                  </a:lnTo>
                  <a:cubicBezTo>
                    <a:pt x="478265" y="26303"/>
                    <a:pt x="502052" y="50091"/>
                    <a:pt x="502052" y="81198"/>
                  </a:cubicBezTo>
                  <a:cubicBezTo>
                    <a:pt x="502052" y="112304"/>
                    <a:pt x="478265" y="136092"/>
                    <a:pt x="447158" y="136092"/>
                  </a:cubicBezTo>
                  <a:lnTo>
                    <a:pt x="81198" y="136092"/>
                  </a:lnTo>
                  <a:cubicBezTo>
                    <a:pt x="50091" y="136092"/>
                    <a:pt x="26303" y="112304"/>
                    <a:pt x="26303" y="81198"/>
                  </a:cubicBezTo>
                  <a:cubicBezTo>
                    <a:pt x="26303" y="50091"/>
                    <a:pt x="50091" y="26303"/>
                    <a:pt x="81198" y="2630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8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DA6851-7415-465E-B15D-6D2BF1688430}"/>
                </a:ext>
              </a:extLst>
            </p:cNvPr>
            <p:cNvSpPr/>
            <p:nvPr/>
          </p:nvSpPr>
          <p:spPr>
            <a:xfrm>
              <a:off x="1389106" y="5844713"/>
              <a:ext cx="274470" cy="146384"/>
            </a:xfrm>
            <a:custGeom>
              <a:avLst/>
              <a:gdLst>
                <a:gd name="connsiteX0" fmla="*/ 26303 w 274470"/>
                <a:gd name="connsiteY0" fmla="*/ 26303 h 146384"/>
                <a:gd name="connsiteX1" fmla="*/ 145241 w 274470"/>
                <a:gd name="connsiteY1" fmla="*/ 136092 h 146384"/>
                <a:gd name="connsiteX2" fmla="*/ 264178 w 274470"/>
                <a:gd name="connsiteY2" fmla="*/ 26303 h 146384"/>
                <a:gd name="connsiteX3" fmla="*/ 26303 w 274470"/>
                <a:gd name="connsiteY3" fmla="*/ 26303 h 14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470" h="146384">
                  <a:moveTo>
                    <a:pt x="26303" y="26303"/>
                  </a:moveTo>
                  <a:cubicBezTo>
                    <a:pt x="31793" y="88517"/>
                    <a:pt x="83027" y="136092"/>
                    <a:pt x="145241" y="136092"/>
                  </a:cubicBezTo>
                  <a:cubicBezTo>
                    <a:pt x="207454" y="136092"/>
                    <a:pt x="258688" y="88517"/>
                    <a:pt x="264178" y="26303"/>
                  </a:cubicBezTo>
                  <a:lnTo>
                    <a:pt x="26303" y="263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8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FC78988-9789-4682-810F-42E1B9C8799C}"/>
                </a:ext>
              </a:extLst>
            </p:cNvPr>
            <p:cNvSpPr/>
            <p:nvPr/>
          </p:nvSpPr>
          <p:spPr>
            <a:xfrm>
              <a:off x="1032294" y="4417467"/>
              <a:ext cx="988094" cy="1024690"/>
            </a:xfrm>
            <a:custGeom>
              <a:avLst/>
              <a:gdLst>
                <a:gd name="connsiteX0" fmla="*/ 502052 w 988093"/>
                <a:gd name="connsiteY0" fmla="*/ 26303 h 1024689"/>
                <a:gd name="connsiteX1" fmla="*/ 502052 w 988093"/>
                <a:gd name="connsiteY1" fmla="*/ 26303 h 1024689"/>
                <a:gd name="connsiteX2" fmla="*/ 502052 w 988093"/>
                <a:gd name="connsiteY2" fmla="*/ 26303 h 1024689"/>
                <a:gd name="connsiteX3" fmla="*/ 26303 w 988093"/>
                <a:gd name="connsiteY3" fmla="*/ 496563 h 1024689"/>
                <a:gd name="connsiteX4" fmla="*/ 26303 w 988093"/>
                <a:gd name="connsiteY4" fmla="*/ 513031 h 1024689"/>
                <a:gd name="connsiteX5" fmla="*/ 59240 w 988093"/>
                <a:gd name="connsiteY5" fmla="*/ 677713 h 1024689"/>
                <a:gd name="connsiteX6" fmla="*/ 141581 w 988093"/>
                <a:gd name="connsiteY6" fmla="*/ 813119 h 1024689"/>
                <a:gd name="connsiteX7" fmla="*/ 253199 w 988093"/>
                <a:gd name="connsiteY7" fmla="*/ 994269 h 1024689"/>
                <a:gd name="connsiteX8" fmla="*/ 286135 w 988093"/>
                <a:gd name="connsiteY8" fmla="*/ 1014397 h 1024689"/>
                <a:gd name="connsiteX9" fmla="*/ 717969 w 988093"/>
                <a:gd name="connsiteY9" fmla="*/ 1014397 h 1024689"/>
                <a:gd name="connsiteX10" fmla="*/ 750905 w 988093"/>
                <a:gd name="connsiteY10" fmla="*/ 994269 h 1024689"/>
                <a:gd name="connsiteX11" fmla="*/ 862523 w 988093"/>
                <a:gd name="connsiteY11" fmla="*/ 813119 h 1024689"/>
                <a:gd name="connsiteX12" fmla="*/ 944865 w 988093"/>
                <a:gd name="connsiteY12" fmla="*/ 677713 h 1024689"/>
                <a:gd name="connsiteX13" fmla="*/ 977801 w 988093"/>
                <a:gd name="connsiteY13" fmla="*/ 513031 h 1024689"/>
                <a:gd name="connsiteX14" fmla="*/ 977801 w 988093"/>
                <a:gd name="connsiteY14" fmla="*/ 496563 h 1024689"/>
                <a:gd name="connsiteX15" fmla="*/ 502052 w 988093"/>
                <a:gd name="connsiteY15" fmla="*/ 26303 h 1024689"/>
                <a:gd name="connsiteX16" fmla="*/ 868013 w 988093"/>
                <a:gd name="connsiteY16" fmla="*/ 511201 h 1024689"/>
                <a:gd name="connsiteX17" fmla="*/ 842396 w 988093"/>
                <a:gd name="connsiteY17" fmla="*/ 639287 h 1024689"/>
                <a:gd name="connsiteX18" fmla="*/ 780182 w 988093"/>
                <a:gd name="connsiteY18" fmla="*/ 739927 h 1024689"/>
                <a:gd name="connsiteX19" fmla="*/ 674054 w 988093"/>
                <a:gd name="connsiteY19" fmla="*/ 904609 h 1024689"/>
                <a:gd name="connsiteX20" fmla="*/ 502052 w 988093"/>
                <a:gd name="connsiteY20" fmla="*/ 904609 h 1024689"/>
                <a:gd name="connsiteX21" fmla="*/ 331881 w 988093"/>
                <a:gd name="connsiteY21" fmla="*/ 904609 h 1024689"/>
                <a:gd name="connsiteX22" fmla="*/ 225752 w 988093"/>
                <a:gd name="connsiteY22" fmla="*/ 739927 h 1024689"/>
                <a:gd name="connsiteX23" fmla="*/ 163539 w 988093"/>
                <a:gd name="connsiteY23" fmla="*/ 639287 h 1024689"/>
                <a:gd name="connsiteX24" fmla="*/ 137921 w 988093"/>
                <a:gd name="connsiteY24" fmla="*/ 511201 h 1024689"/>
                <a:gd name="connsiteX25" fmla="*/ 137921 w 988093"/>
                <a:gd name="connsiteY25" fmla="*/ 496563 h 1024689"/>
                <a:gd name="connsiteX26" fmla="*/ 503882 w 988093"/>
                <a:gd name="connsiteY26" fmla="*/ 134262 h 1024689"/>
                <a:gd name="connsiteX27" fmla="*/ 503882 w 988093"/>
                <a:gd name="connsiteY27" fmla="*/ 134262 h 1024689"/>
                <a:gd name="connsiteX28" fmla="*/ 503882 w 988093"/>
                <a:gd name="connsiteY28" fmla="*/ 134262 h 1024689"/>
                <a:gd name="connsiteX29" fmla="*/ 503882 w 988093"/>
                <a:gd name="connsiteY29" fmla="*/ 134262 h 1024689"/>
                <a:gd name="connsiteX30" fmla="*/ 503882 w 988093"/>
                <a:gd name="connsiteY30" fmla="*/ 134262 h 1024689"/>
                <a:gd name="connsiteX31" fmla="*/ 503882 w 988093"/>
                <a:gd name="connsiteY31" fmla="*/ 134262 h 1024689"/>
                <a:gd name="connsiteX32" fmla="*/ 503882 w 988093"/>
                <a:gd name="connsiteY32" fmla="*/ 134262 h 1024689"/>
                <a:gd name="connsiteX33" fmla="*/ 869843 w 988093"/>
                <a:gd name="connsiteY33" fmla="*/ 496563 h 1024689"/>
                <a:gd name="connsiteX34" fmla="*/ 869843 w 988093"/>
                <a:gd name="connsiteY34" fmla="*/ 511201 h 102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8093" h="1024689">
                  <a:moveTo>
                    <a:pt x="502052" y="26303"/>
                  </a:moveTo>
                  <a:cubicBezTo>
                    <a:pt x="502052" y="26303"/>
                    <a:pt x="502052" y="26303"/>
                    <a:pt x="502052" y="26303"/>
                  </a:cubicBezTo>
                  <a:cubicBezTo>
                    <a:pt x="502052" y="26303"/>
                    <a:pt x="502052" y="26303"/>
                    <a:pt x="502052" y="26303"/>
                  </a:cubicBezTo>
                  <a:cubicBezTo>
                    <a:pt x="242220" y="28133"/>
                    <a:pt x="31793" y="236731"/>
                    <a:pt x="26303" y="496563"/>
                  </a:cubicBezTo>
                  <a:lnTo>
                    <a:pt x="26303" y="513031"/>
                  </a:lnTo>
                  <a:cubicBezTo>
                    <a:pt x="28133" y="569755"/>
                    <a:pt x="39112" y="624649"/>
                    <a:pt x="59240" y="677713"/>
                  </a:cubicBezTo>
                  <a:cubicBezTo>
                    <a:pt x="79368" y="727118"/>
                    <a:pt x="106815" y="772863"/>
                    <a:pt x="141581" y="813119"/>
                  </a:cubicBezTo>
                  <a:cubicBezTo>
                    <a:pt x="185496" y="860694"/>
                    <a:pt x="233071" y="954014"/>
                    <a:pt x="253199" y="994269"/>
                  </a:cubicBezTo>
                  <a:cubicBezTo>
                    <a:pt x="258688" y="1007078"/>
                    <a:pt x="271497" y="1014397"/>
                    <a:pt x="286135" y="1014397"/>
                  </a:cubicBezTo>
                  <a:lnTo>
                    <a:pt x="717969" y="1014397"/>
                  </a:lnTo>
                  <a:cubicBezTo>
                    <a:pt x="732607" y="1014397"/>
                    <a:pt x="745416" y="1007078"/>
                    <a:pt x="750905" y="994269"/>
                  </a:cubicBezTo>
                  <a:cubicBezTo>
                    <a:pt x="771033" y="954014"/>
                    <a:pt x="818608" y="860694"/>
                    <a:pt x="862523" y="813119"/>
                  </a:cubicBezTo>
                  <a:cubicBezTo>
                    <a:pt x="897290" y="772863"/>
                    <a:pt x="926567" y="727118"/>
                    <a:pt x="944865" y="677713"/>
                  </a:cubicBezTo>
                  <a:cubicBezTo>
                    <a:pt x="964993" y="624649"/>
                    <a:pt x="975971" y="569755"/>
                    <a:pt x="977801" y="513031"/>
                  </a:cubicBezTo>
                  <a:lnTo>
                    <a:pt x="977801" y="496563"/>
                  </a:lnTo>
                  <a:cubicBezTo>
                    <a:pt x="972312" y="236731"/>
                    <a:pt x="761884" y="28133"/>
                    <a:pt x="502052" y="26303"/>
                  </a:cubicBezTo>
                  <a:close/>
                  <a:moveTo>
                    <a:pt x="868013" y="511201"/>
                  </a:moveTo>
                  <a:cubicBezTo>
                    <a:pt x="866183" y="555117"/>
                    <a:pt x="857034" y="599032"/>
                    <a:pt x="842396" y="639287"/>
                  </a:cubicBezTo>
                  <a:cubicBezTo>
                    <a:pt x="827757" y="675884"/>
                    <a:pt x="807629" y="710650"/>
                    <a:pt x="780182" y="739927"/>
                  </a:cubicBezTo>
                  <a:cubicBezTo>
                    <a:pt x="738097" y="791161"/>
                    <a:pt x="701501" y="846055"/>
                    <a:pt x="674054" y="904609"/>
                  </a:cubicBezTo>
                  <a:lnTo>
                    <a:pt x="502052" y="904609"/>
                  </a:lnTo>
                  <a:lnTo>
                    <a:pt x="331881" y="904609"/>
                  </a:lnTo>
                  <a:cubicBezTo>
                    <a:pt x="302604" y="846055"/>
                    <a:pt x="266008" y="791161"/>
                    <a:pt x="225752" y="739927"/>
                  </a:cubicBezTo>
                  <a:cubicBezTo>
                    <a:pt x="200135" y="710650"/>
                    <a:pt x="178177" y="675884"/>
                    <a:pt x="163539" y="639287"/>
                  </a:cubicBezTo>
                  <a:cubicBezTo>
                    <a:pt x="147070" y="599032"/>
                    <a:pt x="139751" y="555117"/>
                    <a:pt x="137921" y="511201"/>
                  </a:cubicBezTo>
                  <a:lnTo>
                    <a:pt x="137921" y="496563"/>
                  </a:lnTo>
                  <a:cubicBezTo>
                    <a:pt x="141581" y="297114"/>
                    <a:pt x="304434" y="136092"/>
                    <a:pt x="503882" y="134262"/>
                  </a:cubicBezTo>
                  <a:lnTo>
                    <a:pt x="503882" y="134262"/>
                  </a:lnTo>
                  <a:lnTo>
                    <a:pt x="503882" y="134262"/>
                  </a:lnTo>
                  <a:cubicBezTo>
                    <a:pt x="503882" y="134262"/>
                    <a:pt x="503882" y="134262"/>
                    <a:pt x="503882" y="134262"/>
                  </a:cubicBezTo>
                  <a:cubicBezTo>
                    <a:pt x="503882" y="134262"/>
                    <a:pt x="503882" y="134262"/>
                    <a:pt x="503882" y="134262"/>
                  </a:cubicBezTo>
                  <a:lnTo>
                    <a:pt x="503882" y="134262"/>
                  </a:lnTo>
                  <a:lnTo>
                    <a:pt x="503882" y="134262"/>
                  </a:lnTo>
                  <a:cubicBezTo>
                    <a:pt x="703331" y="136092"/>
                    <a:pt x="866183" y="295285"/>
                    <a:pt x="869843" y="496563"/>
                  </a:cubicBezTo>
                  <a:lnTo>
                    <a:pt x="869843" y="51120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8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56DBCAA7-CEBA-4102-B417-96F2B9D9B83F}"/>
              </a:ext>
            </a:extLst>
          </p:cNvPr>
          <p:cNvSpPr txBox="1">
            <a:spLocks/>
          </p:cNvSpPr>
          <p:nvPr/>
        </p:nvSpPr>
        <p:spPr>
          <a:xfrm>
            <a:off x="5824448" y="4518912"/>
            <a:ext cx="2144519" cy="923245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cap="none" spc="-100" baseline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60325" algn="l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TODAY’S CHALLENGE!</a:t>
            </a:r>
          </a:p>
        </p:txBody>
      </p:sp>
      <p:pic>
        <p:nvPicPr>
          <p:cNvPr id="40" name="Graphic 1" descr="Line Arrow: Counterclockwise curve">
            <a:extLst>
              <a:ext uri="{FF2B5EF4-FFF2-40B4-BE49-F238E27FC236}">
                <a16:creationId xmlns:a16="http://schemas.microsoft.com/office/drawing/2014/main" id="{B82AE159-A85B-41B8-80DE-3BDF4E0B60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7039444" flipV="1">
            <a:off x="7037837" y="4524079"/>
            <a:ext cx="1005291" cy="1005291"/>
          </a:xfrm>
          <a:prstGeom prst="rect">
            <a:avLst/>
          </a:prstGeom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3F6B4F0D-2141-4E80-A63C-3D0207F33F04}"/>
              </a:ext>
            </a:extLst>
          </p:cNvPr>
          <p:cNvSpPr txBox="1">
            <a:spLocks/>
          </p:cNvSpPr>
          <p:nvPr/>
        </p:nvSpPr>
        <p:spPr>
          <a:xfrm>
            <a:off x="292358" y="4018523"/>
            <a:ext cx="2884990" cy="46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963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PARTNERSHIPS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200CCB6-83E4-443C-BCB3-601690AA27D8}"/>
              </a:ext>
            </a:extLst>
          </p:cNvPr>
          <p:cNvSpPr txBox="1">
            <a:spLocks/>
          </p:cNvSpPr>
          <p:nvPr/>
        </p:nvSpPr>
        <p:spPr>
          <a:xfrm>
            <a:off x="329469" y="5961824"/>
            <a:ext cx="2884990" cy="46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963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INNOVATION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4C7F31C-0EE1-4726-B103-245DFA4606BD}"/>
              </a:ext>
            </a:extLst>
          </p:cNvPr>
          <p:cNvSpPr txBox="1">
            <a:spLocks/>
          </p:cNvSpPr>
          <p:nvPr/>
        </p:nvSpPr>
        <p:spPr>
          <a:xfrm>
            <a:off x="-124317" y="2221078"/>
            <a:ext cx="3774375" cy="46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61963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ZONING + FINANCING</a:t>
            </a:r>
          </a:p>
        </p:txBody>
      </p:sp>
    </p:spTree>
    <p:extLst>
      <p:ext uri="{BB962C8B-B14F-4D97-AF65-F5344CB8AC3E}">
        <p14:creationId xmlns:p14="http://schemas.microsoft.com/office/powerpoint/2010/main" val="2590615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34" grpId="0"/>
      <p:bldP spid="41" grpId="0"/>
      <p:bldP spid="21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/>
          <a:stretch/>
        </p:blipFill>
        <p:spPr>
          <a:xfrm>
            <a:off x="-9082" y="5079389"/>
            <a:ext cx="2185420" cy="17714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>
          <a:xfrm>
            <a:off x="-301652" y="-457200"/>
            <a:ext cx="3222375" cy="20879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1190" y="5115318"/>
            <a:ext cx="2590691" cy="172806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 b="10312"/>
          <a:stretch/>
        </p:blipFill>
        <p:spPr>
          <a:xfrm>
            <a:off x="2590800" y="1905000"/>
            <a:ext cx="2531734" cy="16017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65" y="5161385"/>
            <a:ext cx="2262153" cy="16966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F72C6F3B-51E7-4F0E-A5AE-B836945977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901" y="3548651"/>
            <a:ext cx="2356630" cy="157279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 descr="A city street&#10;&#10;Description automatically generated">
            <a:extLst>
              <a:ext uri="{FF2B5EF4-FFF2-40B4-BE49-F238E27FC236}">
                <a16:creationId xmlns:a16="http://schemas.microsoft.com/office/drawing/2014/main" id="{3976D077-C7AA-4F3B-8CAC-4783E4E484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86" y="5288350"/>
            <a:ext cx="2194467" cy="16458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677" y="3494278"/>
            <a:ext cx="2534403" cy="169661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3"/>
          <a:stretch/>
        </p:blipFill>
        <p:spPr bwMode="auto">
          <a:xfrm>
            <a:off x="2590800" y="-152400"/>
            <a:ext cx="1838134" cy="211097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FDEBAC-7680-4FFE-8027-4F8D436E869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417" t="30741" r="5001" b="25649"/>
          <a:stretch/>
        </p:blipFill>
        <p:spPr>
          <a:xfrm>
            <a:off x="4257526" y="3408404"/>
            <a:ext cx="3171690" cy="170691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5610" r="12948"/>
          <a:stretch/>
        </p:blipFill>
        <p:spPr bwMode="auto">
          <a:xfrm>
            <a:off x="7053086" y="3429000"/>
            <a:ext cx="2333064" cy="193627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03420588-1A8A-49F8-898A-C51BE7F91F55}"/>
              </a:ext>
            </a:extLst>
          </p:cNvPr>
          <p:cNvSpPr/>
          <p:nvPr/>
        </p:nvSpPr>
        <p:spPr>
          <a:xfrm>
            <a:off x="4419600" y="-152400"/>
            <a:ext cx="5382518" cy="3604629"/>
          </a:xfrm>
          <a:prstGeom prst="roundRect">
            <a:avLst/>
          </a:prstGeom>
          <a:solidFill>
            <a:schemeClr val="bg1"/>
          </a:solidFill>
          <a:ln w="349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4B776FF-765C-4EA9-925F-8DBC49CC6C5D}"/>
              </a:ext>
            </a:extLst>
          </p:cNvPr>
          <p:cNvSpPr txBox="1">
            <a:spLocks/>
          </p:cNvSpPr>
          <p:nvPr/>
        </p:nvSpPr>
        <p:spPr>
          <a:xfrm>
            <a:off x="4685552" y="100205"/>
            <a:ext cx="4445748" cy="2174696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Aft>
                <a:spcPts val="600"/>
              </a:spcAft>
              <a:buClr>
                <a:srgbClr val="0070C0"/>
              </a:buClr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MANY PROJECT TYPES: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SET-ASIDE UNITS IN PRIVATE DEVELOPMENT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100% AFFORDABLE OR MIXED-INCOME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CO-LOCATED WITH PUBLIC USE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BUILT ON PUBLIC LAND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INFILL WITH GROUND LEASE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DEVELOPMENT RIGHTS IN LARGER PROJECT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MIXED-USE WITH COMPLEMENTARY OR COMMERCIAL USE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PARTNERSHIP WITH RELIGIOUS INSTITUTION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SENIOR HOUSING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MIXED-INCOME</a:t>
            </a:r>
          </a:p>
          <a:p>
            <a:pPr>
              <a:buClr>
                <a:srgbClr val="0070C0"/>
              </a:buClr>
              <a:buFont typeface="Wingdings" charset="2"/>
              <a:buChar char="§"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JOINT VENTURE WITH PRIVATE SECTOR</a:t>
            </a:r>
          </a:p>
        </p:txBody>
      </p:sp>
      <p:pic>
        <p:nvPicPr>
          <p:cNvPr id="2" name="Picture 2" descr="Image result for avana alexandria apartments">
            <a:extLst>
              <a:ext uri="{FF2B5EF4-FFF2-40B4-BE49-F238E27FC236}">
                <a16:creationId xmlns:a16="http://schemas.microsoft.com/office/drawing/2014/main" id="{F38EF0B0-35FD-43B8-B688-50737761E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"/>
          <a:stretch/>
        </p:blipFill>
        <p:spPr bwMode="auto">
          <a:xfrm>
            <a:off x="-109884" y="1646966"/>
            <a:ext cx="2700684" cy="193086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9428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2361C3-4DC0-43E4-B26D-58DCF900C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" y="2290227"/>
            <a:ext cx="5455438" cy="421556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2C5E21-673A-4C65-8973-545A01B9BE12}"/>
              </a:ext>
            </a:extLst>
          </p:cNvPr>
          <p:cNvSpPr/>
          <p:nvPr/>
        </p:nvSpPr>
        <p:spPr>
          <a:xfrm>
            <a:off x="1487550" y="1594693"/>
            <a:ext cx="2286599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 fontAlgn="base">
              <a:spcAft>
                <a:spcPts val="200"/>
              </a:spcAft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2012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BEAUREGARD:</a:t>
            </a:r>
            <a:r>
              <a:rPr lang="en-US" sz="1400" b="1" dirty="0">
                <a:solidFill>
                  <a:srgbClr val="A30F0F"/>
                </a:solidFill>
                <a:latin typeface="Century Gothic" panose="020B0502020202020204" pitchFamily="34" charset="0"/>
              </a:rPr>
              <a:t>	 </a:t>
            </a:r>
          </a:p>
          <a:p>
            <a:pPr marL="60325" lvl="2" fontAlgn="base">
              <a:spcAft>
                <a:spcPts val="200"/>
              </a:spcAft>
              <a:defRPr/>
            </a:pPr>
            <a:r>
              <a:rPr lang="en-US" sz="900" dirty="0">
                <a:latin typeface="Century Gothic" panose="020B0502020202020204" pitchFamily="34" charset="0"/>
              </a:rPr>
              <a:t>commitment to preserve 800 affordable units with 50% serving very-low income households; relocation coordinator hired; placement into Southern Towers affordable units and referrals to other housing resources and city services.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633AA6-9713-4A27-82FA-5726CE3FF9AF}"/>
              </a:ext>
            </a:extLst>
          </p:cNvPr>
          <p:cNvSpPr/>
          <p:nvPr/>
        </p:nvSpPr>
        <p:spPr>
          <a:xfrm>
            <a:off x="5845469" y="3814227"/>
            <a:ext cx="299373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 fontAlgn="base">
              <a:spcAft>
                <a:spcPts val="200"/>
              </a:spcAft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2015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OAKVILLE TRIANGLE: </a:t>
            </a:r>
            <a:r>
              <a:rPr lang="en-US" sz="900" dirty="0">
                <a:latin typeface="Century Gothic" panose="020B0502020202020204" pitchFamily="34" charset="0"/>
              </a:rPr>
              <a:t>65 units (mostly studios) affordable at 60% AMI approved for Triangle site to accommodate likely future workers; other projects in Route 1 area will follow the Housing Master Plan and contribution formula.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AFAC49-7CF6-4D0B-96CA-3E57FB01EDF3}"/>
              </a:ext>
            </a:extLst>
          </p:cNvPr>
          <p:cNvSpPr/>
          <p:nvPr/>
        </p:nvSpPr>
        <p:spPr>
          <a:xfrm>
            <a:off x="5845467" y="4814501"/>
            <a:ext cx="29937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 fontAlgn="base">
              <a:spcAft>
                <a:spcPts val="200"/>
              </a:spcAft>
              <a:buNone/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OLD TOWN NORTH: </a:t>
            </a:r>
            <a:r>
              <a:rPr lang="en-US" sz="900" dirty="0">
                <a:latin typeface="Century Gothic" panose="020B0502020202020204" pitchFamily="34" charset="0"/>
              </a:rPr>
              <a:t>permit bonus densities of 30%; prioritize one-for-one on-site replacement of Resolution 830 units within the plan area; encourage artist housing; incorporate universal design, including </a:t>
            </a:r>
            <a:r>
              <a:rPr lang="en-US" sz="900" dirty="0" err="1">
                <a:latin typeface="Century Gothic" panose="020B0502020202020204" pitchFamily="34" charset="0"/>
              </a:rPr>
              <a:t>visitability</a:t>
            </a:r>
            <a:r>
              <a:rPr lang="en-US" sz="900" dirty="0">
                <a:latin typeface="Century Gothic" panose="020B0502020202020204" pitchFamily="34" charset="0"/>
              </a:rPr>
              <a:t> features.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BA578-F9E1-4429-A970-1EEDEDC26134}"/>
              </a:ext>
            </a:extLst>
          </p:cNvPr>
          <p:cNvSpPr/>
          <p:nvPr/>
        </p:nvSpPr>
        <p:spPr>
          <a:xfrm>
            <a:off x="45556" y="5895525"/>
            <a:ext cx="2993732" cy="88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 fontAlgn="base">
              <a:spcAft>
                <a:spcPts val="200"/>
              </a:spcAft>
              <a:buNone/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2015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EISENHOWER WEST: </a:t>
            </a:r>
            <a:r>
              <a:rPr lang="en-US" sz="9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        </a:t>
            </a:r>
          </a:p>
          <a:p>
            <a:pPr marL="60325" lvl="1" fontAlgn="base">
              <a:spcAft>
                <a:spcPts val="200"/>
              </a:spcAft>
              <a:buNone/>
              <a:defRPr/>
            </a:pPr>
            <a:r>
              <a:rPr lang="en-US" sz="900" dirty="0">
                <a:latin typeface="Century Gothic" panose="020B0502020202020204" pitchFamily="34" charset="0"/>
              </a:rPr>
              <a:t>a range of affordable housing options throughout Plan area; co-locate housing with a municipal facility; permit bonus densities of 30% or more particularly where taller heights are allowed.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D501C9-BA33-4065-B4FC-35F4D136C59C}"/>
              </a:ext>
            </a:extLst>
          </p:cNvPr>
          <p:cNvCxnSpPr>
            <a:cxnSpLocks/>
          </p:cNvCxnSpPr>
          <p:nvPr/>
        </p:nvCxnSpPr>
        <p:spPr>
          <a:xfrm flipH="1">
            <a:off x="1812661" y="2918904"/>
            <a:ext cx="352128" cy="62439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A2E17B-9A39-4B83-B622-F9FE7F6F59EB}"/>
              </a:ext>
            </a:extLst>
          </p:cNvPr>
          <p:cNvCxnSpPr>
            <a:cxnSpLocks/>
          </p:cNvCxnSpPr>
          <p:nvPr/>
        </p:nvCxnSpPr>
        <p:spPr>
          <a:xfrm flipV="1">
            <a:off x="1702128" y="5181962"/>
            <a:ext cx="1" cy="71356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75C41D-2E30-4FB8-B036-36B43D3F4615}"/>
              </a:ext>
            </a:extLst>
          </p:cNvPr>
          <p:cNvCxnSpPr>
            <a:cxnSpLocks/>
          </p:cNvCxnSpPr>
          <p:nvPr/>
        </p:nvCxnSpPr>
        <p:spPr>
          <a:xfrm flipH="1">
            <a:off x="4751122" y="3276600"/>
            <a:ext cx="118435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903F9C-3B93-4788-AD72-CE9E54BB747F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634573" y="3962400"/>
            <a:ext cx="1210896" cy="35196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56CE6A-4CCA-4C96-86CE-B1B22B1678D7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087259" y="4676300"/>
            <a:ext cx="758208" cy="56908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68E94D2-9F2E-4B92-BB26-5B60B882A5F6}"/>
              </a:ext>
            </a:extLst>
          </p:cNvPr>
          <p:cNvSpPr/>
          <p:nvPr/>
        </p:nvSpPr>
        <p:spPr>
          <a:xfrm>
            <a:off x="5845468" y="5719227"/>
            <a:ext cx="299373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 fontAlgn="base">
              <a:spcAft>
                <a:spcPts val="200"/>
              </a:spcAft>
              <a:buNone/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2018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SOUTH PATRICK STREET: </a:t>
            </a:r>
            <a:r>
              <a:rPr lang="en-US" sz="900" dirty="0">
                <a:latin typeface="Century Gothic" panose="020B0502020202020204" pitchFamily="34" charset="0"/>
              </a:rPr>
              <a:t>preserve housing opportunity and affordability along Route 1 South through redevelopment and additional density; ensure eligible tenants have the right to return and receive support and assistance to mitigate impacts of temporary relocation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7F0ADD-F894-4D77-9FB8-EEBE02203301}"/>
              </a:ext>
            </a:extLst>
          </p:cNvPr>
          <p:cNvCxnSpPr>
            <a:cxnSpLocks/>
          </p:cNvCxnSpPr>
          <p:nvPr/>
        </p:nvCxnSpPr>
        <p:spPr>
          <a:xfrm flipH="1" flipV="1">
            <a:off x="4558374" y="5383612"/>
            <a:ext cx="1323763" cy="78886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A135D43-18E5-410D-8E24-576C36E614A1}"/>
              </a:ext>
            </a:extLst>
          </p:cNvPr>
          <p:cNvSpPr/>
          <p:nvPr/>
        </p:nvSpPr>
        <p:spPr>
          <a:xfrm>
            <a:off x="3774149" y="6207783"/>
            <a:ext cx="762000" cy="345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E8BD31-E787-4ACD-97E8-5FBF544BFAE2}"/>
              </a:ext>
            </a:extLst>
          </p:cNvPr>
          <p:cNvSpPr/>
          <p:nvPr/>
        </p:nvSpPr>
        <p:spPr>
          <a:xfrm>
            <a:off x="3351809" y="6110540"/>
            <a:ext cx="1889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2020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EISENHOWER EAST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C38AD7-FFC3-493A-8F93-FB79E2975559}"/>
              </a:ext>
            </a:extLst>
          </p:cNvPr>
          <p:cNvCxnSpPr>
            <a:cxnSpLocks/>
          </p:cNvCxnSpPr>
          <p:nvPr/>
        </p:nvCxnSpPr>
        <p:spPr>
          <a:xfrm flipV="1">
            <a:off x="3993051" y="5383612"/>
            <a:ext cx="0" cy="77676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B921476-C5ED-4A6C-A296-2D34FC46D73F}"/>
              </a:ext>
            </a:extLst>
          </p:cNvPr>
          <p:cNvSpPr/>
          <p:nvPr/>
        </p:nvSpPr>
        <p:spPr>
          <a:xfrm>
            <a:off x="4876800" y="2290227"/>
            <a:ext cx="533400" cy="628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83C6AA-0CB1-47CD-8E47-D85CBD796795}"/>
              </a:ext>
            </a:extLst>
          </p:cNvPr>
          <p:cNvSpPr/>
          <p:nvPr/>
        </p:nvSpPr>
        <p:spPr>
          <a:xfrm>
            <a:off x="5867400" y="2456252"/>
            <a:ext cx="27783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 fontAlgn="base">
              <a:spcAft>
                <a:spcPts val="200"/>
              </a:spcAft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NORTH POTOMAC YARD: </a:t>
            </a:r>
            <a:r>
              <a:rPr lang="en-US" sz="900" dirty="0">
                <a:latin typeface="Century Gothic" panose="020B0502020202020204" pitchFamily="34" charset="0"/>
              </a:rPr>
              <a:t>permit bonus densities of 30%; allow for potential ARHA replacement units; integrate universal design and incorporate </a:t>
            </a:r>
            <a:r>
              <a:rPr lang="en-US" sz="900" dirty="0" err="1">
                <a:latin typeface="Century Gothic" panose="020B0502020202020204" pitchFamily="34" charset="0"/>
              </a:rPr>
              <a:t>visitability</a:t>
            </a:r>
            <a:r>
              <a:rPr lang="en-US" sz="900" dirty="0">
                <a:latin typeface="Century Gothic" panose="020B0502020202020204" pitchFamily="34" charset="0"/>
              </a:rPr>
              <a:t> features, when feasible; permit micro-units; encourage colocation of affordable housing, including senior or assisted living, with future civic, municipal, and other uses where possible. 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B094CF-CF0C-4486-AFEB-1D4ABF2B4DFA}"/>
              </a:ext>
            </a:extLst>
          </p:cNvPr>
          <p:cNvCxnSpPr>
            <a:cxnSpLocks/>
          </p:cNvCxnSpPr>
          <p:nvPr/>
        </p:nvCxnSpPr>
        <p:spPr>
          <a:xfrm flipH="1">
            <a:off x="4486519" y="2824577"/>
            <a:ext cx="71854" cy="81583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F94A5-ADAF-4DA9-B095-D4AAD2C694F2}"/>
              </a:ext>
            </a:extLst>
          </p:cNvPr>
          <p:cNvSpPr/>
          <p:nvPr/>
        </p:nvSpPr>
        <p:spPr>
          <a:xfrm>
            <a:off x="3575806" y="2133600"/>
            <a:ext cx="20599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 fontAlgn="base">
              <a:spcAft>
                <a:spcPts val="200"/>
              </a:spcAft>
              <a:defRPr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2019-2021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ARLANDRIA/DEL RAY PLAN UPDATES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33709A-90A1-4340-9934-C59DFA6EBDF8}"/>
              </a:ext>
            </a:extLst>
          </p:cNvPr>
          <p:cNvGrpSpPr/>
          <p:nvPr/>
        </p:nvGrpSpPr>
        <p:grpSpPr>
          <a:xfrm>
            <a:off x="160908" y="1447800"/>
            <a:ext cx="1368884" cy="3048000"/>
            <a:chOff x="-54064" y="1447800"/>
            <a:chExt cx="1332216" cy="297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13D56CB-0FF1-47D8-BF34-49D3D621383E}"/>
                </a:ext>
              </a:extLst>
            </p:cNvPr>
            <p:cNvSpPr/>
            <p:nvPr/>
          </p:nvSpPr>
          <p:spPr>
            <a:xfrm>
              <a:off x="-54064" y="1447800"/>
              <a:ext cx="1332216" cy="2046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latin typeface="Century Gothic" panose="020B0502020202020204" pitchFamily="34" charset="0"/>
                </a:rPr>
                <a:t>2019</a:t>
              </a:r>
              <a:r>
                <a:rPr lang="en-US" b="1" dirty="0">
                  <a:latin typeface="Century Gothic" panose="020B0502020202020204" pitchFamily="34" charset="0"/>
                </a:rPr>
                <a:t> </a:t>
              </a: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LANDMARK MALL </a:t>
              </a:r>
              <a:r>
                <a:rPr lang="en-US" sz="900" dirty="0">
                  <a:latin typeface="Century Gothic" panose="020B0502020202020204" pitchFamily="34" charset="0"/>
                </a:rPr>
                <a:t>establish a target for new affordable housing through the zoning process; permit bonus density and height; co-locate housing with community facilities; build partnerships.</a:t>
              </a:r>
              <a:endParaRPr lang="en-US" sz="900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C4C46A-1640-4A16-A7B8-D41A0DB47CB8}"/>
                </a:ext>
              </a:extLst>
            </p:cNvPr>
            <p:cNvCxnSpPr>
              <a:cxnSpLocks/>
            </p:cNvCxnSpPr>
            <p:nvPr/>
          </p:nvCxnSpPr>
          <p:spPr>
            <a:xfrm>
              <a:off x="470828" y="3494514"/>
              <a:ext cx="533400" cy="925086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C65AC4-BC0A-4442-B0FE-E13754A43E96}"/>
              </a:ext>
            </a:extLst>
          </p:cNvPr>
          <p:cNvGrpSpPr/>
          <p:nvPr/>
        </p:nvGrpSpPr>
        <p:grpSpPr>
          <a:xfrm>
            <a:off x="5935474" y="1828800"/>
            <a:ext cx="2598926" cy="584775"/>
            <a:chOff x="3723021" y="1722921"/>
            <a:chExt cx="2598926" cy="58477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3634C2-ABC3-4899-B990-F4AAA9CAF9E0}"/>
                </a:ext>
              </a:extLst>
            </p:cNvPr>
            <p:cNvSpPr/>
            <p:nvPr/>
          </p:nvSpPr>
          <p:spPr>
            <a:xfrm>
              <a:off x="4063389" y="1722921"/>
              <a:ext cx="22585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latin typeface="Century Gothic" panose="020B0502020202020204" pitchFamily="34" charset="0"/>
                </a:rPr>
                <a:t>2019</a:t>
              </a:r>
              <a:r>
                <a:rPr lang="en-US" b="1" dirty="0">
                  <a:latin typeface="Century Gothic" panose="020B0502020202020204" pitchFamily="34" charset="0"/>
                </a:rPr>
                <a:t> </a:t>
              </a:r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GREEN BUILDING POLICY</a:t>
              </a:r>
              <a:endParaRPr lang="en-US" sz="1400" dirty="0"/>
            </a:p>
          </p:txBody>
        </p:sp>
        <p:pic>
          <p:nvPicPr>
            <p:cNvPr id="35" name="Graphic 34" descr="Deciduous tree">
              <a:extLst>
                <a:ext uri="{FF2B5EF4-FFF2-40B4-BE49-F238E27FC236}">
                  <a16:creationId xmlns:a16="http://schemas.microsoft.com/office/drawing/2014/main" id="{FEAFC89F-1AB5-4CAB-86A0-FADE1C8A4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3021" y="1824773"/>
              <a:ext cx="465925" cy="465925"/>
            </a:xfrm>
            <a:prstGeom prst="rect">
              <a:avLst/>
            </a:prstGeom>
          </p:spPr>
        </p:pic>
      </p:grpSp>
      <p:sp>
        <p:nvSpPr>
          <p:cNvPr id="41" name="Title 40">
            <a:extLst>
              <a:ext uri="{FF2B5EF4-FFF2-40B4-BE49-F238E27FC236}">
                <a16:creationId xmlns:a16="http://schemas.microsoft.com/office/drawing/2014/main" id="{181A0976-9882-4728-BF43-D1A0F169C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5818642" cy="88087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Integrating Housing Opportunity into Planning</a:t>
            </a:r>
          </a:p>
        </p:txBody>
      </p:sp>
    </p:spTree>
    <p:extLst>
      <p:ext uri="{BB962C8B-B14F-4D97-AF65-F5344CB8AC3E}">
        <p14:creationId xmlns:p14="http://schemas.microsoft.com/office/powerpoint/2010/main" val="2901543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3" grpId="0"/>
      <p:bldP spid="20" grpId="0"/>
      <p:bldP spid="2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570CF54-DEE5-426C-9873-DC674368761A}"/>
              </a:ext>
            </a:extLst>
          </p:cNvPr>
          <p:cNvSpPr/>
          <p:nvPr/>
        </p:nvSpPr>
        <p:spPr>
          <a:xfrm>
            <a:off x="4590183" y="5497818"/>
            <a:ext cx="4214291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68A74D-A8F7-49A4-BFA7-E5A3A1D57868}"/>
              </a:ext>
            </a:extLst>
          </p:cNvPr>
          <p:cNvSpPr/>
          <p:nvPr/>
        </p:nvSpPr>
        <p:spPr>
          <a:xfrm>
            <a:off x="4590183" y="3200400"/>
            <a:ext cx="4214291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2ADD8E5-E6EA-4E1E-AD37-A26907D781B1}"/>
              </a:ext>
            </a:extLst>
          </p:cNvPr>
          <p:cNvSpPr/>
          <p:nvPr/>
        </p:nvSpPr>
        <p:spPr>
          <a:xfrm>
            <a:off x="195226" y="4278618"/>
            <a:ext cx="3919574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4822B34-AAAF-4774-989E-130D577B14B8}"/>
              </a:ext>
            </a:extLst>
          </p:cNvPr>
          <p:cNvSpPr/>
          <p:nvPr/>
        </p:nvSpPr>
        <p:spPr>
          <a:xfrm>
            <a:off x="195226" y="1981200"/>
            <a:ext cx="3919573" cy="10553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7620000" cy="880872"/>
          </a:xfrm>
        </p:spPr>
        <p:txBody>
          <a:bodyPr>
            <a:normAutofit/>
          </a:bodyPr>
          <a:lstStyle/>
          <a:p>
            <a:r>
              <a:rPr lang="en-US" b="0" dirty="0"/>
              <a:t>Office of Housing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9EE0-C840-4BBB-A8DF-E9D2197043B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E3F261-6522-4AD8-9AF4-E36BEEDC8A70}"/>
              </a:ext>
            </a:extLst>
          </p:cNvPr>
          <p:cNvSpPr txBox="1">
            <a:spLocks/>
          </p:cNvSpPr>
          <p:nvPr/>
        </p:nvSpPr>
        <p:spPr>
          <a:xfrm>
            <a:off x="1292066" y="2270735"/>
            <a:ext cx="3139059" cy="1204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4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"/>
              <a:defRPr sz="22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Courier New" pitchFamily="49" charset="0"/>
              <a:buChar char="o"/>
              <a:defRPr sz="1600" kern="1200" baseline="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r">
              <a:buFont typeface="Wingdings" pitchFamily="2" charset="2"/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4483E-DFA9-4575-843C-B8894BD1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1" y="5516053"/>
            <a:ext cx="525913" cy="10036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B00187-4573-4FC0-98FF-A964667616BF}"/>
              </a:ext>
            </a:extLst>
          </p:cNvPr>
          <p:cNvSpPr/>
          <p:nvPr/>
        </p:nvSpPr>
        <p:spPr>
          <a:xfrm>
            <a:off x="1409565" y="5694402"/>
            <a:ext cx="2705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Works to secure affordable units through development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5A7E12-35F1-40FA-855C-5E7256C7BA16}"/>
              </a:ext>
            </a:extLst>
          </p:cNvPr>
          <p:cNvSpPr/>
          <p:nvPr/>
        </p:nvSpPr>
        <p:spPr>
          <a:xfrm>
            <a:off x="5554854" y="5615970"/>
            <a:ext cx="32081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Runs home rehabilitation loan program, and manages rental accessibility grants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EC068-E067-4548-B2BD-FA59F1A3D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00227"/>
            <a:ext cx="741990" cy="80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7708F37-EFA5-4140-B804-6B191537555B}"/>
              </a:ext>
            </a:extLst>
          </p:cNvPr>
          <p:cNvSpPr/>
          <p:nvPr/>
        </p:nvSpPr>
        <p:spPr>
          <a:xfrm>
            <a:off x="5538887" y="2110770"/>
            <a:ext cx="326558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spcAft>
                <a:spcPts val="600"/>
              </a:spcAft>
              <a:defRPr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Provides landlord-tenant services (complaint resolution, mediation, and relocation assistance)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6E57E5-AE84-4922-8EDD-D26060D028A4}"/>
              </a:ext>
            </a:extLst>
          </p:cNvPr>
          <p:cNvSpPr/>
          <p:nvPr/>
        </p:nvSpPr>
        <p:spPr>
          <a:xfrm>
            <a:off x="5538886" y="4343400"/>
            <a:ext cx="3376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spcAft>
                <a:spcPts val="600"/>
              </a:spcAft>
              <a:defRPr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Provides home purchase assistance and training, foreclosure prevention, and condo governance education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60929E-1D0C-4BA7-A1D8-8DBA3F082021}"/>
              </a:ext>
            </a:extLst>
          </p:cNvPr>
          <p:cNvSpPr/>
          <p:nvPr/>
        </p:nvSpPr>
        <p:spPr>
          <a:xfrm>
            <a:off x="5562600" y="3439947"/>
            <a:ext cx="28002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Conducts fair housing testing and training</a:t>
            </a:r>
          </a:p>
        </p:txBody>
      </p:sp>
      <p:pic>
        <p:nvPicPr>
          <p:cNvPr id="13" name="Graphic 12" descr="Handshake">
            <a:extLst>
              <a:ext uri="{FF2B5EF4-FFF2-40B4-BE49-F238E27FC236}">
                <a16:creationId xmlns:a16="http://schemas.microsoft.com/office/drawing/2014/main" id="{EC81989B-7971-4EAB-AE1A-6BAD36ABD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526" y="4243118"/>
            <a:ext cx="1090882" cy="1090882"/>
          </a:xfrm>
          <a:prstGeom prst="rect">
            <a:avLst/>
          </a:prstGeom>
        </p:spPr>
      </p:pic>
      <p:pic>
        <p:nvPicPr>
          <p:cNvPr id="23" name="Graphic 22" descr="Newspaper">
            <a:extLst>
              <a:ext uri="{FF2B5EF4-FFF2-40B4-BE49-F238E27FC236}">
                <a16:creationId xmlns:a16="http://schemas.microsoft.com/office/drawing/2014/main" id="{13814FC1-88B1-40ED-9955-5D72EB1E6F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329" y="3238471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C5AB0D3-51DA-467D-8C47-FFE025997AF6}"/>
              </a:ext>
            </a:extLst>
          </p:cNvPr>
          <p:cNvSpPr/>
          <p:nvPr/>
        </p:nvSpPr>
        <p:spPr>
          <a:xfrm>
            <a:off x="1314513" y="3377060"/>
            <a:ext cx="3116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Font typeface="Wingdings" pitchFamily="2" charset="2"/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Develops affordable housing policy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6C2802-01BB-420B-96C2-38971B999604}"/>
              </a:ext>
            </a:extLst>
          </p:cNvPr>
          <p:cNvSpPr/>
          <p:nvPr/>
        </p:nvSpPr>
        <p:spPr>
          <a:xfrm>
            <a:off x="1433076" y="4419600"/>
            <a:ext cx="26055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Provides loans and technical assistance to partners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8470F-3009-4D0B-9EA4-B5F67F941F0C}"/>
              </a:ext>
            </a:extLst>
          </p:cNvPr>
          <p:cNvSpPr/>
          <p:nvPr/>
        </p:nvSpPr>
        <p:spPr>
          <a:xfrm>
            <a:off x="1279822" y="2360486"/>
            <a:ext cx="31166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Font typeface="Wingdings" pitchFamily="2" charset="2"/>
              <a:buNone/>
            </a:pP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15-member strong</a:t>
            </a:r>
          </a:p>
        </p:txBody>
      </p:sp>
      <p:pic>
        <p:nvPicPr>
          <p:cNvPr id="30" name="Graphic 29" descr="Group">
            <a:extLst>
              <a:ext uri="{FF2B5EF4-FFF2-40B4-BE49-F238E27FC236}">
                <a16:creationId xmlns:a16="http://schemas.microsoft.com/office/drawing/2014/main" id="{E785C622-F45A-4DAE-AC07-58E4766E9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567" y="2052873"/>
            <a:ext cx="914400" cy="914400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0864E6D-0BC1-45E0-A105-588494CB1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49172" y="4343400"/>
            <a:ext cx="914400" cy="914400"/>
          </a:xfrm>
          <a:prstGeom prst="rect">
            <a:avLst/>
          </a:prstGeom>
        </p:spPr>
      </p:pic>
      <p:pic>
        <p:nvPicPr>
          <p:cNvPr id="34" name="Graphic 33" descr="Scales of Justice">
            <a:extLst>
              <a:ext uri="{FF2B5EF4-FFF2-40B4-BE49-F238E27FC236}">
                <a16:creationId xmlns:a16="http://schemas.microsoft.com/office/drawing/2014/main" id="{14850D23-BD8C-429D-8E5C-3203AE2F11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34731" y="3298052"/>
            <a:ext cx="779804" cy="779804"/>
          </a:xfrm>
          <a:prstGeom prst="rect">
            <a:avLst/>
          </a:prstGeom>
        </p:spPr>
      </p:pic>
      <p:pic>
        <p:nvPicPr>
          <p:cNvPr id="40" name="Graphic 39" descr="Person in wheelchair">
            <a:extLst>
              <a:ext uri="{FF2B5EF4-FFF2-40B4-BE49-F238E27FC236}">
                <a16:creationId xmlns:a16="http://schemas.microsoft.com/office/drawing/2014/main" id="{010294A9-EF83-4289-9923-25B163B0D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48201" y="5638800"/>
            <a:ext cx="773418" cy="7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049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101"/>
            <a:ext cx="8229600" cy="1143000"/>
          </a:xfrm>
        </p:spPr>
        <p:txBody>
          <a:bodyPr>
            <a:noAutofit/>
          </a:bodyPr>
          <a:lstStyle/>
          <a:p>
            <a:pPr marL="461963" algn="l"/>
            <a:r>
              <a:rPr lang="en-US" b="0" dirty="0"/>
              <a:t>Alexandria Redevelopment and Housing Authority (ARHA)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7200" y="2136954"/>
            <a:ext cx="1350846" cy="1283254"/>
            <a:chOff x="539262" y="1827092"/>
            <a:chExt cx="1371600" cy="1302970"/>
          </a:xfrm>
          <a:solidFill>
            <a:schemeClr val="accent2">
              <a:lumMod val="75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726831" y="2157047"/>
              <a:ext cx="1031631" cy="97301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539262" y="1828800"/>
              <a:ext cx="728961" cy="445477"/>
            </a:xfrm>
            <a:prstGeom prst="line">
              <a:avLst/>
            </a:prstGeom>
            <a:grpFill/>
            <a:ln w="174625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33054" y="1827092"/>
              <a:ext cx="677808" cy="447185"/>
            </a:xfrm>
            <a:prstGeom prst="line">
              <a:avLst/>
            </a:prstGeom>
            <a:grpFill/>
            <a:ln w="174625" cap="rnd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/>
            <p:cNvSpPr/>
            <p:nvPr/>
          </p:nvSpPr>
          <p:spPr>
            <a:xfrm>
              <a:off x="616527" y="1880699"/>
              <a:ext cx="1233054" cy="339969"/>
            </a:xfrm>
            <a:prstGeom prst="triangl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6006" y="3796944"/>
            <a:ext cx="1322040" cy="1104480"/>
            <a:chOff x="2130843" y="2380320"/>
            <a:chExt cx="1291993" cy="1079379"/>
          </a:xfrm>
        </p:grpSpPr>
        <p:sp>
          <p:nvSpPr>
            <p:cNvPr id="19" name="Rectangle 18"/>
            <p:cNvSpPr/>
            <p:nvPr/>
          </p:nvSpPr>
          <p:spPr>
            <a:xfrm>
              <a:off x="2130843" y="2380320"/>
              <a:ext cx="1291993" cy="107937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77058" y="2557706"/>
              <a:ext cx="1167580" cy="4228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 fontScale="77500" lnSpcReduction="20000"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VOUCHERS: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77058" y="2735846"/>
              <a:ext cx="1245778" cy="48650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~1,460 funded out of 1,971 allocated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2081346" y="2458571"/>
            <a:ext cx="6286235" cy="1442902"/>
          </a:xfrm>
        </p:spPr>
        <p:txBody>
          <a:bodyPr>
            <a:noAutofit/>
          </a:bodyPr>
          <a:lstStyle/>
          <a:p>
            <a:pPr marL="22920" indent="0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Owns and operates public housing and affordable housing, including units that serve Alexandria’s lowest income residents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60564" y="3901473"/>
            <a:ext cx="63070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Administers Housing Choice (Section 8) Voucher program to provide greater access to housing on the private market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2266" y="2570970"/>
            <a:ext cx="1099304" cy="6178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1,084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81346" y="5497807"/>
            <a:ext cx="6307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92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ARHA Board of Commissioners appointed by City Council</a:t>
            </a:r>
          </a:p>
        </p:txBody>
      </p:sp>
      <p:pic>
        <p:nvPicPr>
          <p:cNvPr id="5" name="Graphic 4" descr="Meeting">
            <a:extLst>
              <a:ext uri="{FF2B5EF4-FFF2-40B4-BE49-F238E27FC236}">
                <a16:creationId xmlns:a16="http://schemas.microsoft.com/office/drawing/2014/main" id="{AC676B80-8D60-4219-A3D6-32CA11A95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111" y="5087704"/>
            <a:ext cx="1322039" cy="13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420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FA2935BB-171F-4176-B053-53036941B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385680"/>
              </p:ext>
            </p:extLst>
          </p:nvPr>
        </p:nvGraphicFramePr>
        <p:xfrm>
          <a:off x="2954216" y="471324"/>
          <a:ext cx="7456708" cy="497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Medical">
            <a:extLst>
              <a:ext uri="{FF2B5EF4-FFF2-40B4-BE49-F238E27FC236}">
                <a16:creationId xmlns:a16="http://schemas.microsoft.com/office/drawing/2014/main" id="{7BAF9049-5656-4C14-86F6-F3F17CF0C3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2308" y="3367057"/>
            <a:ext cx="608558" cy="608558"/>
          </a:xfrm>
          <a:prstGeom prst="rect">
            <a:avLst/>
          </a:prstGeom>
        </p:spPr>
      </p:pic>
      <p:pic>
        <p:nvPicPr>
          <p:cNvPr id="8" name="Graphic 7" descr="Scales of Justice">
            <a:extLst>
              <a:ext uri="{FF2B5EF4-FFF2-40B4-BE49-F238E27FC236}">
                <a16:creationId xmlns:a16="http://schemas.microsoft.com/office/drawing/2014/main" id="{6EB6CB09-8281-491C-A53A-E5BCD8DE5E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8062" y="1498049"/>
            <a:ext cx="590488" cy="590488"/>
          </a:xfrm>
          <a:prstGeom prst="rect">
            <a:avLst/>
          </a:prstGeom>
        </p:spPr>
      </p:pic>
      <p:pic>
        <p:nvPicPr>
          <p:cNvPr id="10" name="Graphic 9" descr="City">
            <a:extLst>
              <a:ext uri="{FF2B5EF4-FFF2-40B4-BE49-F238E27FC236}">
                <a16:creationId xmlns:a16="http://schemas.microsoft.com/office/drawing/2014/main" id="{A4BCEAC0-6E53-4814-90BB-DB18287A2F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46629" y="4295165"/>
            <a:ext cx="655165" cy="655165"/>
          </a:xfrm>
          <a:prstGeom prst="rect">
            <a:avLst/>
          </a:prstGeom>
        </p:spPr>
      </p:pic>
      <p:pic>
        <p:nvPicPr>
          <p:cNvPr id="12" name="Graphic 11" descr="Car">
            <a:extLst>
              <a:ext uri="{FF2B5EF4-FFF2-40B4-BE49-F238E27FC236}">
                <a16:creationId xmlns:a16="http://schemas.microsoft.com/office/drawing/2014/main" id="{60F477AE-6DE4-41D4-98D0-AF9FC0BD9A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13467" y="1540902"/>
            <a:ext cx="694991" cy="694991"/>
          </a:xfrm>
          <a:prstGeom prst="rect">
            <a:avLst/>
          </a:prstGeom>
        </p:spPr>
      </p:pic>
      <p:pic>
        <p:nvPicPr>
          <p:cNvPr id="14" name="Graphic 13" descr="Earth Globe Americas">
            <a:extLst>
              <a:ext uri="{FF2B5EF4-FFF2-40B4-BE49-F238E27FC236}">
                <a16:creationId xmlns:a16="http://schemas.microsoft.com/office/drawing/2014/main" id="{5323AA99-4417-4AA5-BE74-F565A64B4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83842" y="3416299"/>
            <a:ext cx="590489" cy="590489"/>
          </a:xfrm>
          <a:prstGeom prst="rect">
            <a:avLst/>
          </a:prstGeom>
        </p:spPr>
      </p:pic>
      <p:pic>
        <p:nvPicPr>
          <p:cNvPr id="18" name="Graphic 17" descr="Family with two children">
            <a:extLst>
              <a:ext uri="{FF2B5EF4-FFF2-40B4-BE49-F238E27FC236}">
                <a16:creationId xmlns:a16="http://schemas.microsoft.com/office/drawing/2014/main" id="{26AA5389-3F3C-4D1C-AAC6-01958FD73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88220" y="2333786"/>
            <a:ext cx="823857" cy="823857"/>
          </a:xfrm>
          <a:prstGeom prst="rect">
            <a:avLst/>
          </a:prstGeom>
        </p:spPr>
      </p:pic>
      <p:pic>
        <p:nvPicPr>
          <p:cNvPr id="20" name="Graphic 19" descr="Person in wheelchair">
            <a:extLst>
              <a:ext uri="{FF2B5EF4-FFF2-40B4-BE49-F238E27FC236}">
                <a16:creationId xmlns:a16="http://schemas.microsoft.com/office/drawing/2014/main" id="{42948144-823F-4EA8-B9CB-E8B5BB1073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51814" y="2553223"/>
            <a:ext cx="478026" cy="478026"/>
          </a:xfrm>
          <a:prstGeom prst="rect">
            <a:avLst/>
          </a:prstGeom>
        </p:spPr>
      </p:pic>
      <p:pic>
        <p:nvPicPr>
          <p:cNvPr id="22" name="Graphic 21" descr="Person with Cane">
            <a:extLst>
              <a:ext uri="{FF2B5EF4-FFF2-40B4-BE49-F238E27FC236}">
                <a16:creationId xmlns:a16="http://schemas.microsoft.com/office/drawing/2014/main" id="{D6A2A69D-ECB0-4D67-B688-5F25B02490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98061" y="2532441"/>
            <a:ext cx="498808" cy="4988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F848D15-94E5-43A9-BA95-04ABC29B0449}"/>
              </a:ext>
            </a:extLst>
          </p:cNvPr>
          <p:cNvSpPr/>
          <p:nvPr/>
        </p:nvSpPr>
        <p:spPr>
          <a:xfrm>
            <a:off x="193712" y="1765872"/>
            <a:ext cx="4090737" cy="455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2900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Housing options at all incomes, life stages, and abilities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Energy efficient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Healthy and safe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Accessible</a:t>
            </a:r>
          </a:p>
          <a:p>
            <a:pPr marL="347663" indent="-3429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Citywide distribution of affordable units to foster social and cultural diversity and mixed-income communities</a:t>
            </a:r>
          </a:p>
          <a:p>
            <a:pPr marL="347663" indent="-34290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opportunities in higher-density areas with strong access to transit, jobs, and services</a:t>
            </a:r>
          </a:p>
        </p:txBody>
      </p:sp>
      <p:pic>
        <p:nvPicPr>
          <p:cNvPr id="16" name="Graphic 15" descr="Money">
            <a:extLst>
              <a:ext uri="{FF2B5EF4-FFF2-40B4-BE49-F238E27FC236}">
                <a16:creationId xmlns:a16="http://schemas.microsoft.com/office/drawing/2014/main" id="{8FF262DE-E2E2-4821-B4DB-43D883E5CBA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54988" y="529362"/>
            <a:ext cx="646806" cy="6468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7EB9D4-A8BB-43C9-AB1E-4A1E48C0411A}"/>
              </a:ext>
            </a:extLst>
          </p:cNvPr>
          <p:cNvSpPr txBox="1"/>
          <p:nvPr/>
        </p:nvSpPr>
        <p:spPr>
          <a:xfrm>
            <a:off x="6354988" y="61998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12A518-0986-4BC7-9791-03393ADC3C55}"/>
              </a:ext>
            </a:extLst>
          </p:cNvPr>
          <p:cNvGrpSpPr/>
          <p:nvPr/>
        </p:nvGrpSpPr>
        <p:grpSpPr>
          <a:xfrm>
            <a:off x="4421869" y="5069835"/>
            <a:ext cx="4843210" cy="1854730"/>
            <a:chOff x="4421869" y="5038662"/>
            <a:chExt cx="4843210" cy="18547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BD594D0-8B70-4AD8-AABB-4E16D1DA98C3}"/>
                </a:ext>
              </a:extLst>
            </p:cNvPr>
            <p:cNvGrpSpPr/>
            <p:nvPr/>
          </p:nvGrpSpPr>
          <p:grpSpPr>
            <a:xfrm>
              <a:off x="5075380" y="5693063"/>
              <a:ext cx="4189699" cy="1200329"/>
              <a:chOff x="5075380" y="5693063"/>
              <a:chExt cx="4189699" cy="120032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1BC89D-C2FB-49E5-8BEB-1C5956D1A362}"/>
                  </a:ext>
                </a:extLst>
              </p:cNvPr>
              <p:cNvSpPr/>
              <p:nvPr/>
            </p:nvSpPr>
            <p:spPr>
              <a:xfrm>
                <a:off x="5075380" y="5693063"/>
                <a:ext cx="4189699" cy="1200329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lIns="182880" tIns="182880" rIns="182880" bIns="182880">
                <a:spAutoFit/>
              </a:bodyPr>
              <a:lstStyle/>
              <a:p>
                <a:pPr marL="4763">
                  <a:spcAft>
                    <a:spcPts val="1200"/>
                  </a:spcAft>
                  <a:defRPr/>
                </a:pPr>
                <a:r>
                  <a:rPr lang="en-US" altLang="en-US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HOUSING MASTER PLAN GOAL: Create new affordability in 2,000 units by 2025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3F6ED5A-B8DD-477D-8FFA-6100588BF2BA}"/>
                  </a:ext>
                </a:extLst>
              </p:cNvPr>
              <p:cNvSpPr/>
              <p:nvPr/>
            </p:nvSpPr>
            <p:spPr>
              <a:xfrm>
                <a:off x="5146582" y="5780428"/>
                <a:ext cx="142391" cy="14239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11" name="Graphic 10" descr="Pin">
              <a:extLst>
                <a:ext uri="{FF2B5EF4-FFF2-40B4-BE49-F238E27FC236}">
                  <a16:creationId xmlns:a16="http://schemas.microsoft.com/office/drawing/2014/main" id="{7AC5C5F1-5649-4B74-91E5-01B8B63F7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21869" y="5038662"/>
              <a:ext cx="914400" cy="914400"/>
            </a:xfrm>
            <a:prstGeom prst="rect">
              <a:avLst/>
            </a:prstGeom>
          </p:spPr>
        </p:pic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181C5994-FC35-4C63-AA53-FC0CBF6737AF}"/>
              </a:ext>
            </a:extLst>
          </p:cNvPr>
          <p:cNvSpPr txBox="1">
            <a:spLocks/>
          </p:cNvSpPr>
          <p:nvPr/>
        </p:nvSpPr>
        <p:spPr>
          <a:xfrm>
            <a:off x="457200" y="338328"/>
            <a:ext cx="4191000" cy="133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0" dirty="0"/>
              <a:t>2013 Housing Master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06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58C4BB2-1F4F-49A4-BF56-8F0F55EE122C}"/>
              </a:ext>
            </a:extLst>
          </p:cNvPr>
          <p:cNvSpPr/>
          <p:nvPr/>
        </p:nvSpPr>
        <p:spPr>
          <a:xfrm>
            <a:off x="-152400" y="-76200"/>
            <a:ext cx="9494308" cy="70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66802" y="228600"/>
            <a:ext cx="7391398" cy="69633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145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Typical Hourly Wages: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Fast Food Cook: $11.75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Housekeeper: $14.02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Temporary Front Desk Clerk: $15.12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Temporary Sports Monitor: $15.71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Retail Salesperson: $16.19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Bank Teller: $16.36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Nursing Aide: $16.67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Parking Lot Attendant: $17.41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Child Care Worker: $17.75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Receptionist: $19.74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EMT: $19.76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Medical Billing Clerk: $21.05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Law Clerk I: $21.41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Treasury Accountant: $22.48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Human Services Specialist II : $24.79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Cardiac Technician: $24.97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ACPS Teacher w/Bachelor’s Degree (Step 1, 220-day contract): $26.65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Auto Mechanic: $27.19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Hotel Front Desk Manager: $27.85</a:t>
            </a:r>
            <a:endParaRPr lang="en-US" sz="13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Urban Planner III: $30.12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ACPS Teacher w/Master’s Degree (Step 1, 220-day contract): $30.42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Plumber: $31.07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Electrician: $33.06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Dental Hygienist: $40.79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Computer Programmer: $44.04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Assistant Fire Chief: $44.38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Physical Therapist: $47.40</a:t>
            </a: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</p:txBody>
      </p:sp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381000" y="342900"/>
            <a:ext cx="457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46B86"/>
                </a:solidFill>
                <a:latin typeface="Times New Roman" charset="0"/>
                <a:ea typeface="ヒラギノ角ゴ ProN W3" pitchFamily="1" charset="-128"/>
                <a:cs typeface="Arial" charset="0"/>
                <a:sym typeface="Gill Sans" pitchFamily="1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46B86"/>
              </a:solidFill>
              <a:latin typeface="Times New Roman" charset="0"/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3716057" y="419100"/>
            <a:ext cx="29579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771736" y="11049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4343400" y="1976820"/>
            <a:ext cx="23333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3976689" y="2881745"/>
            <a:ext cx="27150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1143001" y="3623964"/>
            <a:ext cx="55337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3057236" y="4352167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3143250" y="4991100"/>
            <a:ext cx="353348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cs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16200000">
            <a:off x="-2989826" y="3058802"/>
            <a:ext cx="6801853" cy="4917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CAN AFFORD TO RENT IN THE CITY?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id="{04885609-3164-4D5F-B3CB-76053D68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212" y="5943600"/>
            <a:ext cx="3331828" cy="9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Sources: National Housing Conference 2018 Paycheck to Paycheck (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www.nhc.</a:t>
            </a:r>
            <a:r>
              <a:rPr lang="en-US" sz="800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) with 3.1% inflationary multiplier; City of Alexandria Public Schools 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2019-20 Salary Scales; 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of Alexandria Job Opportunities webpage (February 11, 2020); City of Alexandria 2019 Market Rent Survey Wage: ((average rent/.3)*12months)/2,080 work hours per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B2B04-ED29-43B1-AAF2-53E135256ED4}"/>
              </a:ext>
            </a:extLst>
          </p:cNvPr>
          <p:cNvSpPr txBox="1"/>
          <p:nvPr/>
        </p:nvSpPr>
        <p:spPr>
          <a:xfrm>
            <a:off x="5637247" y="341055"/>
            <a:ext cx="3887753" cy="2554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$35.59/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hr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(~$74,040/</a:t>
            </a:r>
            <a:r>
              <a:rPr lang="en-US" sz="15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yr</a:t>
            </a: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F113B5-671F-48F0-BED4-F4FA1DD7664E}"/>
              </a:ext>
            </a:extLst>
          </p:cNvPr>
          <p:cNvSpPr txBox="1"/>
          <p:nvPr/>
        </p:nvSpPr>
        <p:spPr>
          <a:xfrm>
            <a:off x="5658097" y="1403556"/>
            <a:ext cx="3484350" cy="7300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Hourly wage needed in 2020 to rent an average 1-bedroom apartment ($1,851) in the City (rent assumed to equal 30% of gross income)</a:t>
            </a:r>
          </a:p>
        </p:txBody>
      </p:sp>
    </p:spTree>
    <p:extLst>
      <p:ext uri="{BB962C8B-B14F-4D97-AF65-F5344CB8AC3E}">
        <p14:creationId xmlns:p14="http://schemas.microsoft.com/office/powerpoint/2010/main" val="1089856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58C4BB2-1F4F-49A4-BF56-8F0F55EE122C}"/>
              </a:ext>
            </a:extLst>
          </p:cNvPr>
          <p:cNvSpPr/>
          <p:nvPr/>
        </p:nvSpPr>
        <p:spPr>
          <a:xfrm>
            <a:off x="-152400" y="-76200"/>
            <a:ext cx="9494308" cy="70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66802" y="228600"/>
            <a:ext cx="7391398" cy="69633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spcAft>
                <a:spcPts val="600"/>
              </a:spcAft>
              <a:buNone/>
            </a:pPr>
            <a:r>
              <a:rPr lang="en-US" sz="145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Typical Hourly Wages: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Fast Food Cook: $11.75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Housekeeper: $14.02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Temporary Front Desk Clerk: $15.12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Temporary Sports Monitor: $15.71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Retail Salesperson: $16.19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Bank Teller: $16.36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Nursing Aide: $16.67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Parking Lot Attendant: $17.41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Child Care Worker: $17.75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Receptionist: $19.74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EMT: $19.76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Medical Billing Clerk: $21.05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Law Clerk I: $21.41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Treasury Accountant: $22.48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Human Services Specialist II : $24.79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Cardiac Technician: $24.97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ACPS Teacher w/Bachelor’s Degree (Step 1, 220-day contract): $26.65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Auto Mechanic: $27.19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Hotel Front Desk Manager: $27.85</a:t>
            </a:r>
            <a:endParaRPr lang="en-US" sz="13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Urban Planner III: $30.12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ACPS Teacher w/Master’s Degree (Step 1, 220-day contract): $30.42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Plumber: $31.07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Electrician: $33.06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Dental Hygienist: $40.79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Computer Programmer: $44.04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City Assistant Fire Chief: $44.38 (starting)</a:t>
            </a:r>
          </a:p>
          <a:p>
            <a:pPr marL="114300" indent="0">
              <a:spcBef>
                <a:spcPts val="200"/>
              </a:spcBef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  <a:sym typeface="Gill Sans" pitchFamily="1" charset="0"/>
              </a:rPr>
              <a:t>Physical Therapist: $47.40</a:t>
            </a: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  <a:p>
            <a:pPr marL="114300" indent="0">
              <a:spcBef>
                <a:spcPts val="200"/>
              </a:spcBef>
              <a:buNone/>
            </a:pPr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  <a:sym typeface="Gill Sans" pitchFamily="1" charset="0"/>
            </a:endParaRPr>
          </a:p>
        </p:txBody>
      </p:sp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381000" y="342900"/>
            <a:ext cx="457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46B86"/>
                </a:solidFill>
                <a:latin typeface="Times New Roman" charset="0"/>
                <a:ea typeface="ヒラギノ角ゴ ProN W3" pitchFamily="1" charset="-128"/>
                <a:cs typeface="Arial" charset="0"/>
                <a:sym typeface="Gill Sans" pitchFamily="1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46B86"/>
              </a:solidFill>
              <a:latin typeface="Times New Roman" charset="0"/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3716057" y="419100"/>
            <a:ext cx="29579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771736" y="11049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7" name="Rectangle 45"/>
          <p:cNvSpPr>
            <a:spLocks noChangeArrowheads="1"/>
          </p:cNvSpPr>
          <p:nvPr/>
        </p:nvSpPr>
        <p:spPr bwMode="auto">
          <a:xfrm>
            <a:off x="4343400" y="1976820"/>
            <a:ext cx="23333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3976689" y="2881745"/>
            <a:ext cx="27150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1143001" y="3623964"/>
            <a:ext cx="55337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10" name="Rectangle 48"/>
          <p:cNvSpPr>
            <a:spLocks noChangeArrowheads="1"/>
          </p:cNvSpPr>
          <p:nvPr/>
        </p:nvSpPr>
        <p:spPr bwMode="auto">
          <a:xfrm>
            <a:off x="3057236" y="4352167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ea typeface="ヒラギノ角ゴ ProN W3" pitchFamily="1" charset="-128"/>
              <a:cs typeface="Arial" charset="0"/>
              <a:sym typeface="Gill Sans" pitchFamily="1" charset="0"/>
            </a:endParaRPr>
          </a:p>
        </p:txBody>
      </p:sp>
      <p:sp>
        <p:nvSpPr>
          <p:cNvPr id="11" name="Rectangle 49"/>
          <p:cNvSpPr>
            <a:spLocks noChangeArrowheads="1"/>
          </p:cNvSpPr>
          <p:nvPr/>
        </p:nvSpPr>
        <p:spPr bwMode="auto">
          <a:xfrm>
            <a:off x="3143250" y="4991100"/>
            <a:ext cx="353348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646B86"/>
              </a:solidFill>
              <a:cs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 rot="16200000">
            <a:off x="-2989826" y="3058802"/>
            <a:ext cx="6801853" cy="4917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CAN AFFORD TO RENT IN THE CITY?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id="{04885609-3164-4D5F-B3CB-76053D68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212" y="5943600"/>
            <a:ext cx="3331828" cy="9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90" rIns="91378" bIns="4569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Sources: National Housing Conference 2018 Paycheck to Paycheck (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www.nhc.</a:t>
            </a:r>
            <a:r>
              <a:rPr lang="en-US" sz="800" u="sng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) with 3.1% inflationary multiplier; City of Alexandria Public Schools 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2019-20 Salary Scales; </a:t>
            </a:r>
            <a:r>
              <a:rPr lang="en-US" sz="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  <a:sym typeface="Gill Sans" pitchFamily="1" charset="0"/>
              </a:rPr>
              <a:t>City of Alexandria Job Opportunities webpage (February 11, 2020); City of Alexandria 2019 Market Rent Survey Wage: ((average rent/.3)*12months)/2,080 work hours per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B2B04-ED29-43B1-AAF2-53E135256ED4}"/>
              </a:ext>
            </a:extLst>
          </p:cNvPr>
          <p:cNvSpPr txBox="1"/>
          <p:nvPr/>
        </p:nvSpPr>
        <p:spPr>
          <a:xfrm>
            <a:off x="5637247" y="341055"/>
            <a:ext cx="3887753" cy="2554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$35.59/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hr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(~$74,040/</a:t>
            </a:r>
            <a:r>
              <a:rPr lang="en-US" sz="1500" b="1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yr</a:t>
            </a:r>
            <a:r>
              <a:rPr lang="en-US" sz="1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F113B5-671F-48F0-BED4-F4FA1DD7664E}"/>
              </a:ext>
            </a:extLst>
          </p:cNvPr>
          <p:cNvSpPr txBox="1"/>
          <p:nvPr/>
        </p:nvSpPr>
        <p:spPr>
          <a:xfrm>
            <a:off x="5658097" y="1403556"/>
            <a:ext cx="3484350" cy="7300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Hourly wage needed in 2020 to rent an average 1-bedroom apartment ($1,851) in the City (rent assumed to equal 30% of gross income)</a:t>
            </a:r>
          </a:p>
        </p:txBody>
      </p:sp>
    </p:spTree>
    <p:extLst>
      <p:ext uri="{BB962C8B-B14F-4D97-AF65-F5344CB8AC3E}">
        <p14:creationId xmlns:p14="http://schemas.microsoft.com/office/powerpoint/2010/main" val="2730512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77BF0F-2EA3-459C-8B81-4690632BFE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7358" y="2045368"/>
            <a:ext cx="7620000" cy="257475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3363" indent="0" algn="l">
              <a:buNone/>
            </a:pP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DEMAND FOR AFFORDABLE HOUSING DRIVEN BY…</a:t>
            </a:r>
            <a:endParaRPr lang="en-US" sz="5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Graphic 5" descr="Puzzle">
            <a:extLst>
              <a:ext uri="{FF2B5EF4-FFF2-40B4-BE49-F238E27FC236}">
                <a16:creationId xmlns:a16="http://schemas.microsoft.com/office/drawing/2014/main" id="{60E4ACBC-BE7E-4204-A5E0-76350F351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4246" y="4251287"/>
            <a:ext cx="737677" cy="737677"/>
          </a:xfrm>
          <a:prstGeom prst="rect">
            <a:avLst/>
          </a:prstGeom>
        </p:spPr>
      </p:pic>
      <p:pic>
        <p:nvPicPr>
          <p:cNvPr id="8" name="Graphic 7" descr="Puzzle">
            <a:extLst>
              <a:ext uri="{FF2B5EF4-FFF2-40B4-BE49-F238E27FC236}">
                <a16:creationId xmlns:a16="http://schemas.microsoft.com/office/drawing/2014/main" id="{77C50D11-623D-4708-9699-C164D883F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422696" y="4539741"/>
            <a:ext cx="737677" cy="737677"/>
          </a:xfrm>
          <a:prstGeom prst="rect">
            <a:avLst/>
          </a:prstGeom>
        </p:spPr>
      </p:pic>
      <p:pic>
        <p:nvPicPr>
          <p:cNvPr id="9" name="Graphic 8" descr="Puzzle">
            <a:extLst>
              <a:ext uri="{FF2B5EF4-FFF2-40B4-BE49-F238E27FC236}">
                <a16:creationId xmlns:a16="http://schemas.microsoft.com/office/drawing/2014/main" id="{A8D73134-4318-4FB5-BAC0-8EEC91243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1342" y="4247737"/>
            <a:ext cx="737677" cy="737677"/>
          </a:xfrm>
          <a:prstGeom prst="rect">
            <a:avLst/>
          </a:prstGeom>
        </p:spPr>
      </p:pic>
      <p:pic>
        <p:nvPicPr>
          <p:cNvPr id="10" name="Graphic 9" descr="Puzzle">
            <a:extLst>
              <a:ext uri="{FF2B5EF4-FFF2-40B4-BE49-F238E27FC236}">
                <a16:creationId xmlns:a16="http://schemas.microsoft.com/office/drawing/2014/main" id="{DDAEB937-8813-4490-BA8A-ABE2DC5E6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039792" y="4536191"/>
            <a:ext cx="737677" cy="7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728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E8FEF-5AA5-4940-A588-6C01DE40624D}"/>
              </a:ext>
            </a:extLst>
          </p:cNvPr>
          <p:cNvSpPr/>
          <p:nvPr/>
        </p:nvSpPr>
        <p:spPr>
          <a:xfrm>
            <a:off x="-63704" y="-228934"/>
            <a:ext cx="9494308" cy="70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 descr="Puzzle">
            <a:extLst>
              <a:ext uri="{FF2B5EF4-FFF2-40B4-BE49-F238E27FC236}">
                <a16:creationId xmlns:a16="http://schemas.microsoft.com/office/drawing/2014/main" id="{7FE8DAB7-DFA2-4037-A471-BCD4C7137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9033" y="3182391"/>
            <a:ext cx="737677" cy="7376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1BB91-3750-4D23-8673-C569F7CB6C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64705" y="2055286"/>
            <a:ext cx="3053403" cy="8943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Declining federal housing funding </a:t>
            </a:r>
          </a:p>
          <a:p>
            <a:pPr marL="0" indent="0"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61963" indent="-461963"/>
            <a:endParaRPr lang="en-US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93515-6ECF-4824-AB36-9A518AA1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608B7EB-310E-4663-9ABC-EE7E34C478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9411081"/>
              </p:ext>
            </p:extLst>
          </p:nvPr>
        </p:nvGraphicFramePr>
        <p:xfrm>
          <a:off x="262199" y="1811010"/>
          <a:ext cx="3964478" cy="284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7AE3DFE7-B9DC-431C-BF29-0E4333806991}"/>
              </a:ext>
            </a:extLst>
          </p:cNvPr>
          <p:cNvSpPr/>
          <p:nvPr/>
        </p:nvSpPr>
        <p:spPr>
          <a:xfrm>
            <a:off x="2362346" y="3543518"/>
            <a:ext cx="407772" cy="41050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17626D-E9AA-43A6-BCAB-0D424CC2FCD4}"/>
              </a:ext>
            </a:extLst>
          </p:cNvPr>
          <p:cNvSpPr/>
          <p:nvPr/>
        </p:nvSpPr>
        <p:spPr>
          <a:xfrm>
            <a:off x="2133600" y="3042504"/>
            <a:ext cx="1077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87%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D6E62D-C744-4BF1-B053-5E4BCEF8B957}"/>
              </a:ext>
            </a:extLst>
          </p:cNvPr>
          <p:cNvSpPr txBox="1">
            <a:spLocks/>
          </p:cNvSpPr>
          <p:nvPr/>
        </p:nvSpPr>
        <p:spPr>
          <a:xfrm>
            <a:off x="4822912" y="5245584"/>
            <a:ext cx="3360335" cy="1188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Projected regional job growth in lower-wage sectors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 (2017-2021) 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461963" indent="-461963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75F85-A1A7-4849-BA6E-DA37C11B5350}"/>
              </a:ext>
            </a:extLst>
          </p:cNvPr>
          <p:cNvSpPr txBox="1"/>
          <p:nvPr/>
        </p:nvSpPr>
        <p:spPr>
          <a:xfrm>
            <a:off x="507705" y="4898438"/>
            <a:ext cx="1217029" cy="8626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14%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859027-668C-4ECA-8F84-41A2F155D255}"/>
              </a:ext>
            </a:extLst>
          </p:cNvPr>
          <p:cNvSpPr txBox="1">
            <a:spLocks/>
          </p:cNvSpPr>
          <p:nvPr/>
        </p:nvSpPr>
        <p:spPr>
          <a:xfrm>
            <a:off x="1209462" y="4962917"/>
            <a:ext cx="2960086" cy="5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GROWTH IN LEISURE AND HOSPITALITY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8487-FB6C-4C0B-9E64-FD033E9BDDE3}"/>
              </a:ext>
            </a:extLst>
          </p:cNvPr>
          <p:cNvSpPr txBox="1"/>
          <p:nvPr/>
        </p:nvSpPr>
        <p:spPr>
          <a:xfrm>
            <a:off x="530777" y="5544937"/>
            <a:ext cx="1217029" cy="8626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13%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F1647A-EC84-4773-97AC-D53EA3230065}"/>
              </a:ext>
            </a:extLst>
          </p:cNvPr>
          <p:cNvSpPr txBox="1">
            <a:spLocks/>
          </p:cNvSpPr>
          <p:nvPr/>
        </p:nvSpPr>
        <p:spPr>
          <a:xfrm>
            <a:off x="1244566" y="5609416"/>
            <a:ext cx="2596761" cy="5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GROWTH IN CONSTRUCTION JOBS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CB305B-B3D8-4C04-9D44-0899B36D5225}"/>
              </a:ext>
            </a:extLst>
          </p:cNvPr>
          <p:cNvSpPr txBox="1"/>
          <p:nvPr/>
        </p:nvSpPr>
        <p:spPr>
          <a:xfrm>
            <a:off x="546003" y="6159376"/>
            <a:ext cx="1217029" cy="8626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12%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B0EEB5-F801-4827-8EBF-09A63C95E2AE}"/>
              </a:ext>
            </a:extLst>
          </p:cNvPr>
          <p:cNvSpPr txBox="1">
            <a:spLocks/>
          </p:cNvSpPr>
          <p:nvPr/>
        </p:nvSpPr>
        <p:spPr>
          <a:xfrm>
            <a:off x="1249853" y="6213916"/>
            <a:ext cx="2712502" cy="53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1300" dirty="0">
                <a:solidFill>
                  <a:schemeClr val="accent2">
                    <a:lumMod val="75000"/>
                  </a:schemeClr>
                </a:solidFill>
              </a:rPr>
              <a:t>GROWTH IN EDUCATION AND HEALTH SERVICE JOBS</a:t>
            </a:r>
          </a:p>
        </p:txBody>
      </p:sp>
      <p:pic>
        <p:nvPicPr>
          <p:cNvPr id="17" name="Graphic 16" descr="Mining Tools">
            <a:extLst>
              <a:ext uri="{FF2B5EF4-FFF2-40B4-BE49-F238E27FC236}">
                <a16:creationId xmlns:a16="http://schemas.microsoft.com/office/drawing/2014/main" id="{C906DCA9-D1A7-4BDE-BE41-935FECF29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979" y="5591489"/>
            <a:ext cx="394901" cy="394901"/>
          </a:xfrm>
          <a:prstGeom prst="rect">
            <a:avLst/>
          </a:prstGeom>
        </p:spPr>
      </p:pic>
      <p:pic>
        <p:nvPicPr>
          <p:cNvPr id="19" name="Graphic 18" descr="Fork and knife">
            <a:extLst>
              <a:ext uri="{FF2B5EF4-FFF2-40B4-BE49-F238E27FC236}">
                <a16:creationId xmlns:a16="http://schemas.microsoft.com/office/drawing/2014/main" id="{9FF27A5E-1CE3-4049-8101-971A57C0A1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6916" y="4950363"/>
            <a:ext cx="394901" cy="3949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7D9AB9-1A0E-4293-B8C3-143FE8B8443F}"/>
              </a:ext>
            </a:extLst>
          </p:cNvPr>
          <p:cNvSpPr/>
          <p:nvPr/>
        </p:nvSpPr>
        <p:spPr>
          <a:xfrm>
            <a:off x="4744268" y="825313"/>
            <a:ext cx="2839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Growing gap in income vs housing costs</a:t>
            </a:r>
          </a:p>
        </p:txBody>
      </p:sp>
      <p:pic>
        <p:nvPicPr>
          <p:cNvPr id="27" name="Graphic 26" descr="Puzzle">
            <a:extLst>
              <a:ext uri="{FF2B5EF4-FFF2-40B4-BE49-F238E27FC236}">
                <a16:creationId xmlns:a16="http://schemas.microsoft.com/office/drawing/2014/main" id="{21B73FB9-BAC2-450C-891C-325C1DB5E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4204" y="2214096"/>
            <a:ext cx="491330" cy="491330"/>
          </a:xfrm>
          <a:prstGeom prst="rect">
            <a:avLst/>
          </a:prstGeom>
        </p:spPr>
      </p:pic>
      <p:pic>
        <p:nvPicPr>
          <p:cNvPr id="28" name="Graphic 27" descr="Puzzle">
            <a:extLst>
              <a:ext uri="{FF2B5EF4-FFF2-40B4-BE49-F238E27FC236}">
                <a16:creationId xmlns:a16="http://schemas.microsoft.com/office/drawing/2014/main" id="{874169C8-085D-47B9-AA0B-D290FE90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6746" y="4433381"/>
            <a:ext cx="526459" cy="52645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09512D5-AF1E-4BD8-8B4F-1644178DC5C7}"/>
              </a:ext>
            </a:extLst>
          </p:cNvPr>
          <p:cNvSpPr/>
          <p:nvPr/>
        </p:nvSpPr>
        <p:spPr>
          <a:xfrm>
            <a:off x="4106031" y="3066871"/>
            <a:ext cx="3148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Loss of ~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16,000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market-affordable units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(2000-2019)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C6E310F7-772A-404F-89FD-F665C65A19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768557"/>
              </p:ext>
            </p:extLst>
          </p:nvPr>
        </p:nvGraphicFramePr>
        <p:xfrm>
          <a:off x="301018" y="332822"/>
          <a:ext cx="3727909" cy="187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5F80C52-6296-4CA8-815B-2F5000CAA1C2}"/>
              </a:ext>
            </a:extLst>
          </p:cNvPr>
          <p:cNvSpPr txBox="1">
            <a:spLocks/>
          </p:cNvSpPr>
          <p:nvPr/>
        </p:nvSpPr>
        <p:spPr>
          <a:xfrm>
            <a:off x="611332" y="2182361"/>
            <a:ext cx="4704347" cy="318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2000-2019 INCOME VS HOUSING TRENDS</a:t>
            </a:r>
          </a:p>
        </p:txBody>
      </p:sp>
      <p:pic>
        <p:nvPicPr>
          <p:cNvPr id="37" name="Graphic 36" descr="Stethoscope">
            <a:extLst>
              <a:ext uri="{FF2B5EF4-FFF2-40B4-BE49-F238E27FC236}">
                <a16:creationId xmlns:a16="http://schemas.microsoft.com/office/drawing/2014/main" id="{87DAD25B-B1D8-437E-A840-A44966E2F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247" y="6119821"/>
            <a:ext cx="532325" cy="532325"/>
          </a:xfrm>
          <a:prstGeom prst="rect">
            <a:avLst/>
          </a:prstGeom>
        </p:spPr>
      </p:pic>
      <p:pic>
        <p:nvPicPr>
          <p:cNvPr id="38" name="Graphic 37" descr="Puzzle">
            <a:extLst>
              <a:ext uri="{FF2B5EF4-FFF2-40B4-BE49-F238E27FC236}">
                <a16:creationId xmlns:a16="http://schemas.microsoft.com/office/drawing/2014/main" id="{47B41BC3-89E4-4A4C-80AE-217D1BAF3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8346" y="5505556"/>
            <a:ext cx="737677" cy="737677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31D22F1E-DC39-4B2E-B55F-2C99166D58B0}"/>
              </a:ext>
            </a:extLst>
          </p:cNvPr>
          <p:cNvSpPr txBox="1">
            <a:spLocks/>
          </p:cNvSpPr>
          <p:nvPr/>
        </p:nvSpPr>
        <p:spPr>
          <a:xfrm rot="16200000">
            <a:off x="2264883" y="1391141"/>
            <a:ext cx="1783313" cy="28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Residential assessment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03DD523-8F8D-4A92-8144-454F1FCF7ED3}"/>
              </a:ext>
            </a:extLst>
          </p:cNvPr>
          <p:cNvSpPr txBox="1">
            <a:spLocks/>
          </p:cNvSpPr>
          <p:nvPr/>
        </p:nvSpPr>
        <p:spPr>
          <a:xfrm rot="16200000">
            <a:off x="1171069" y="1382465"/>
            <a:ext cx="1783313" cy="28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Rent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2C23087-C08D-4F2A-8C53-13A2C26DCAD4}"/>
              </a:ext>
            </a:extLst>
          </p:cNvPr>
          <p:cNvSpPr txBox="1">
            <a:spLocks/>
          </p:cNvSpPr>
          <p:nvPr/>
        </p:nvSpPr>
        <p:spPr>
          <a:xfrm rot="16200000">
            <a:off x="440632" y="1715183"/>
            <a:ext cx="1104112" cy="364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Income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839EC6E9-C200-4C38-8891-7C92556C0EF6}"/>
              </a:ext>
            </a:extLst>
          </p:cNvPr>
          <p:cNvSpPr txBox="1">
            <a:spLocks/>
          </p:cNvSpPr>
          <p:nvPr/>
        </p:nvSpPr>
        <p:spPr>
          <a:xfrm>
            <a:off x="947624" y="4534203"/>
            <a:ext cx="1104112" cy="364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0441C157-6447-476E-BCF7-5D6253F364DB}"/>
              </a:ext>
            </a:extLst>
          </p:cNvPr>
          <p:cNvSpPr txBox="1">
            <a:spLocks/>
          </p:cNvSpPr>
          <p:nvPr/>
        </p:nvSpPr>
        <p:spPr>
          <a:xfrm>
            <a:off x="2137449" y="4534072"/>
            <a:ext cx="1104112" cy="364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accent2">
                    <a:lumMod val="75000"/>
                  </a:schemeClr>
                </a:solidFill>
              </a:rPr>
              <a:t>2019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C0C2594-BFE2-4997-ADF8-DCC3074C5C36}"/>
              </a:ext>
            </a:extLst>
          </p:cNvPr>
          <p:cNvGrpSpPr/>
          <p:nvPr/>
        </p:nvGrpSpPr>
        <p:grpSpPr>
          <a:xfrm>
            <a:off x="-3467" y="4764115"/>
            <a:ext cx="8218996" cy="2113294"/>
            <a:chOff x="-2916" y="4822725"/>
            <a:chExt cx="8023709" cy="186388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D48343-489B-488A-A221-0C1A5FFAE34D}"/>
                </a:ext>
              </a:extLst>
            </p:cNvPr>
            <p:cNvSpPr/>
            <p:nvPr/>
          </p:nvSpPr>
          <p:spPr>
            <a:xfrm>
              <a:off x="4028927" y="5344796"/>
              <a:ext cx="3991866" cy="1040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4E14FCE-93D7-4811-8F55-BD222A14E68A}"/>
                </a:ext>
              </a:extLst>
            </p:cNvPr>
            <p:cNvSpPr/>
            <p:nvPr/>
          </p:nvSpPr>
          <p:spPr>
            <a:xfrm>
              <a:off x="-2916" y="4822725"/>
              <a:ext cx="3991866" cy="18638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90C20AF3-6701-4656-9294-FA338493F50B}"/>
              </a:ext>
            </a:extLst>
          </p:cNvPr>
          <p:cNvSpPr/>
          <p:nvPr/>
        </p:nvSpPr>
        <p:spPr>
          <a:xfrm>
            <a:off x="1966058" y="376812"/>
            <a:ext cx="1929200" cy="182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E8C4253B-1DD7-4A26-8DCA-C8D2ECC58521}"/>
              </a:ext>
            </a:extLst>
          </p:cNvPr>
          <p:cNvSpPr txBox="1">
            <a:spLocks/>
          </p:cNvSpPr>
          <p:nvPr/>
        </p:nvSpPr>
        <p:spPr>
          <a:xfrm rot="16200000">
            <a:off x="554900" y="2930704"/>
            <a:ext cx="1783313" cy="28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bg1"/>
                </a:solidFill>
              </a:rPr>
              <a:t>60% AMI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4CCBD699-F4C4-49C7-801E-6BCA54C880DC}"/>
              </a:ext>
            </a:extLst>
          </p:cNvPr>
          <p:cNvSpPr txBox="1">
            <a:spLocks/>
          </p:cNvSpPr>
          <p:nvPr/>
        </p:nvSpPr>
        <p:spPr>
          <a:xfrm rot="16200000">
            <a:off x="540314" y="3588254"/>
            <a:ext cx="1783313" cy="28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buFont typeface="Wingdings" panose="05000000000000000000" pitchFamily="2" charset="2"/>
              <a:buNone/>
            </a:pPr>
            <a:r>
              <a:rPr lang="en-US" sz="900" b="1" dirty="0">
                <a:solidFill>
                  <a:schemeClr val="bg1"/>
                </a:solidFill>
              </a:rPr>
              <a:t>50% AMI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AA926E1-0DA2-4B2F-AFD6-2284C0B49DA5}"/>
              </a:ext>
            </a:extLst>
          </p:cNvPr>
          <p:cNvSpPr/>
          <p:nvPr/>
        </p:nvSpPr>
        <p:spPr>
          <a:xfrm>
            <a:off x="2830164" y="278529"/>
            <a:ext cx="1113432" cy="19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3D376E-4F70-41E4-B11D-D293B572A29A}"/>
              </a:ext>
            </a:extLst>
          </p:cNvPr>
          <p:cNvSpPr/>
          <p:nvPr/>
        </p:nvSpPr>
        <p:spPr>
          <a:xfrm>
            <a:off x="5680156" y="2088463"/>
            <a:ext cx="3991866" cy="104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Puzzle">
            <a:extLst>
              <a:ext uri="{FF2B5EF4-FFF2-40B4-BE49-F238E27FC236}">
                <a16:creationId xmlns:a16="http://schemas.microsoft.com/office/drawing/2014/main" id="{FDF909C1-1D87-4319-B541-2C74C762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8927" y="1079624"/>
            <a:ext cx="737677" cy="73767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0348F04-58F4-4EA2-94FF-79080A9640A5}"/>
              </a:ext>
            </a:extLst>
          </p:cNvPr>
          <p:cNvGrpSpPr/>
          <p:nvPr/>
        </p:nvGrpSpPr>
        <p:grpSpPr>
          <a:xfrm>
            <a:off x="301018" y="2604152"/>
            <a:ext cx="6790892" cy="2114891"/>
            <a:chOff x="-166360" y="2434486"/>
            <a:chExt cx="6790892" cy="211489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C499A0-1F02-4F85-A86A-5C79FD6FB7C6}"/>
                </a:ext>
              </a:extLst>
            </p:cNvPr>
            <p:cNvSpPr/>
            <p:nvPr/>
          </p:nvSpPr>
          <p:spPr>
            <a:xfrm>
              <a:off x="-166360" y="2434486"/>
              <a:ext cx="3183389" cy="2114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E79BDD-2259-4A04-A6D3-AD2571455DF0}"/>
                </a:ext>
              </a:extLst>
            </p:cNvPr>
            <p:cNvSpPr/>
            <p:nvPr/>
          </p:nvSpPr>
          <p:spPr>
            <a:xfrm>
              <a:off x="3002125" y="2949393"/>
              <a:ext cx="3622407" cy="1322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53BCF327-7466-45F0-8A11-6CAC19AD621E}"/>
              </a:ext>
            </a:extLst>
          </p:cNvPr>
          <p:cNvSpPr/>
          <p:nvPr/>
        </p:nvSpPr>
        <p:spPr>
          <a:xfrm>
            <a:off x="6434600" y="4333087"/>
            <a:ext cx="2839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Demographic changes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60338A6-02CE-45EC-B54A-EA5D2F592C7A}"/>
              </a:ext>
            </a:extLst>
          </p:cNvPr>
          <p:cNvSpPr/>
          <p:nvPr/>
        </p:nvSpPr>
        <p:spPr>
          <a:xfrm>
            <a:off x="5446717" y="4397981"/>
            <a:ext cx="3991866" cy="802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C3BD4C-5945-40B3-9597-A8D1DB51F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41744"/>
            <a:ext cx="777277" cy="7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1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58" grpId="0" animBg="1"/>
      <p:bldP spid="59" grpId="0" animBg="1"/>
      <p:bldP spid="44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76CE80D0-E4E6-4346-912F-2F869841988D}"/>
              </a:ext>
            </a:extLst>
          </p:cNvPr>
          <p:cNvSpPr/>
          <p:nvPr/>
        </p:nvSpPr>
        <p:spPr>
          <a:xfrm>
            <a:off x="-152400" y="-11609"/>
            <a:ext cx="9494308" cy="7098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1B6360-44D3-4658-ABE4-1965B9445395}"/>
              </a:ext>
            </a:extLst>
          </p:cNvPr>
          <p:cNvSpPr/>
          <p:nvPr/>
        </p:nvSpPr>
        <p:spPr>
          <a:xfrm rot="5400000" flipV="1">
            <a:off x="3697990" y="5239500"/>
            <a:ext cx="24524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Source: 2009-2013 American Community Survey Estimates—County to County Commuting Flows</a:t>
            </a:r>
          </a:p>
        </p:txBody>
      </p:sp>
      <p:pic>
        <p:nvPicPr>
          <p:cNvPr id="38" name="Graphic 37" descr="Car">
            <a:extLst>
              <a:ext uri="{FF2B5EF4-FFF2-40B4-BE49-F238E27FC236}">
                <a16:creationId xmlns:a16="http://schemas.microsoft.com/office/drawing/2014/main" id="{E7AE4449-FA22-41FA-A48C-35C7D176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6965" y="5395244"/>
            <a:ext cx="856698" cy="856698"/>
          </a:xfrm>
          <a:prstGeom prst="rect">
            <a:avLst/>
          </a:prstGeom>
        </p:spPr>
      </p:pic>
      <p:pic>
        <p:nvPicPr>
          <p:cNvPr id="39" name="Graphic 38" descr="Car">
            <a:extLst>
              <a:ext uri="{FF2B5EF4-FFF2-40B4-BE49-F238E27FC236}">
                <a16:creationId xmlns:a16="http://schemas.microsoft.com/office/drawing/2014/main" id="{3564C397-CB79-4828-8545-57EB875E6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6642" y="4463501"/>
            <a:ext cx="856698" cy="856698"/>
          </a:xfrm>
          <a:prstGeom prst="rect">
            <a:avLst/>
          </a:prstGeom>
        </p:spPr>
      </p:pic>
      <p:pic>
        <p:nvPicPr>
          <p:cNvPr id="40" name="Graphic 39" descr="Car">
            <a:extLst>
              <a:ext uri="{FF2B5EF4-FFF2-40B4-BE49-F238E27FC236}">
                <a16:creationId xmlns:a16="http://schemas.microsoft.com/office/drawing/2014/main" id="{CD72630F-979C-48A1-8464-4B7D3F15B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6531" y="4463451"/>
            <a:ext cx="856698" cy="856698"/>
          </a:xfrm>
          <a:prstGeom prst="rect">
            <a:avLst/>
          </a:prstGeom>
        </p:spPr>
      </p:pic>
      <p:pic>
        <p:nvPicPr>
          <p:cNvPr id="41" name="Graphic 40" descr="Car">
            <a:extLst>
              <a:ext uri="{FF2B5EF4-FFF2-40B4-BE49-F238E27FC236}">
                <a16:creationId xmlns:a16="http://schemas.microsoft.com/office/drawing/2014/main" id="{B3CA2FBF-BD08-41BB-8EF7-6C1C2643C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7568" y="5395188"/>
            <a:ext cx="856698" cy="856698"/>
          </a:xfrm>
          <a:prstGeom prst="rect">
            <a:avLst/>
          </a:prstGeom>
        </p:spPr>
      </p:pic>
      <p:pic>
        <p:nvPicPr>
          <p:cNvPr id="42" name="Graphic 41" descr="Car">
            <a:extLst>
              <a:ext uri="{FF2B5EF4-FFF2-40B4-BE49-F238E27FC236}">
                <a16:creationId xmlns:a16="http://schemas.microsoft.com/office/drawing/2014/main" id="{22D93ABA-7EF6-4EAD-9AC9-DF7D264AC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8798" y="5854551"/>
            <a:ext cx="856698" cy="856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01608" y="337453"/>
            <a:ext cx="5115933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2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Gill Sans" pitchFamily="1" charset="0"/>
              </a:rPr>
              <a:t>MOST LOW- TO MODERATE-INCOME ALEXANDRIANS </a:t>
            </a:r>
          </a:p>
          <a:p>
            <a:pPr marL="461963" lvl="2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Gill Sans" pitchFamily="1" charset="0"/>
              </a:rPr>
              <a:t>(w/incomes up to $75,000) </a:t>
            </a:r>
          </a:p>
          <a:p>
            <a:pPr marL="461963" lvl="2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Gill Sans" pitchFamily="1" charset="0"/>
              </a:rPr>
              <a:t>SPEND TOO MUCH ON HOUSING</a:t>
            </a:r>
          </a:p>
        </p:txBody>
      </p:sp>
      <p:sp>
        <p:nvSpPr>
          <p:cNvPr id="17" name="Rectangle 16"/>
          <p:cNvSpPr/>
          <p:nvPr/>
        </p:nvSpPr>
        <p:spPr>
          <a:xfrm rot="5400000" flipV="1">
            <a:off x="3832328" y="2163928"/>
            <a:ext cx="20799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Source: 2013-2017 American Community Survey 5-Year Estimates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356031-6A56-4FEA-96F7-296B3866661C}"/>
              </a:ext>
            </a:extLst>
          </p:cNvPr>
          <p:cNvGrpSpPr/>
          <p:nvPr/>
        </p:nvGrpSpPr>
        <p:grpSpPr>
          <a:xfrm>
            <a:off x="-5149301" y="4283909"/>
            <a:ext cx="4168902" cy="2004931"/>
            <a:chOff x="-22547" y="5224540"/>
            <a:chExt cx="4168902" cy="2004931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A61D416-23F7-4362-9533-5F17238181A8}"/>
                </a:ext>
              </a:extLst>
            </p:cNvPr>
            <p:cNvSpPr txBox="1">
              <a:spLocks/>
            </p:cNvSpPr>
            <p:nvPr/>
          </p:nvSpPr>
          <p:spPr>
            <a:xfrm>
              <a:off x="-22547" y="6049863"/>
              <a:ext cx="3758200" cy="11796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Wingdings" panose="05000000000000000000" pitchFamily="2" charset="2"/>
                <a:buChar char="q"/>
                <a:defRPr sz="28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Tx/>
                <a:buFont typeface="Wingdings" panose="05000000000000000000" pitchFamily="2" charset="2"/>
                <a:buChar char="§"/>
                <a:defRPr sz="24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  <a:defRPr sz="20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Tx/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0">
                <a:buFont typeface="Wingdings" panose="05000000000000000000" pitchFamily="2" charset="2"/>
                <a:buNone/>
              </a:pPr>
              <a:r>
                <a:rPr lang="en-US" sz="1300" dirty="0">
                  <a:solidFill>
                    <a:schemeClr val="accent5">
                      <a:lumMod val="75000"/>
                    </a:schemeClr>
                  </a:solidFill>
                </a:rPr>
                <a:t># OF INDIVIDUALS ON ARHA’S GENERAL PUBLIC HOUSING WAITING LIST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DE083B-A644-423D-99E7-CB2D45CB84A4}"/>
                </a:ext>
              </a:extLst>
            </p:cNvPr>
            <p:cNvSpPr txBox="1"/>
            <p:nvPr/>
          </p:nvSpPr>
          <p:spPr>
            <a:xfrm>
              <a:off x="48326" y="5224540"/>
              <a:ext cx="2454241" cy="9320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en-US" sz="5000" b="1" dirty="0">
                  <a:solidFill>
                    <a:schemeClr val="accent5">
                      <a:lumMod val="75000"/>
                    </a:schemeClr>
                  </a:solidFill>
                  <a:latin typeface="Century Gothic" panose="020B0502020202020204" pitchFamily="34" charset="0"/>
                </a:rPr>
                <a:t>~2,000</a:t>
              </a:r>
            </a:p>
          </p:txBody>
        </p:sp>
        <p:pic>
          <p:nvPicPr>
            <p:cNvPr id="12" name="Graphic 11" descr="Person in wheelchair">
              <a:extLst>
                <a:ext uri="{FF2B5EF4-FFF2-40B4-BE49-F238E27FC236}">
                  <a16:creationId xmlns:a16="http://schemas.microsoft.com/office/drawing/2014/main" id="{3FC69471-516F-435F-8215-4C2EDA195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2292" y="5498432"/>
              <a:ext cx="534063" cy="534063"/>
            </a:xfrm>
            <a:prstGeom prst="rect">
              <a:avLst/>
            </a:prstGeom>
          </p:spPr>
        </p:pic>
        <p:pic>
          <p:nvPicPr>
            <p:cNvPr id="13" name="Graphic 12" descr="Person with Cane">
              <a:extLst>
                <a:ext uri="{FF2B5EF4-FFF2-40B4-BE49-F238E27FC236}">
                  <a16:creationId xmlns:a16="http://schemas.microsoft.com/office/drawing/2014/main" id="{677994D2-4DE6-46EB-BF03-D0DEFB63C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02067" y="5441803"/>
              <a:ext cx="578659" cy="578659"/>
            </a:xfrm>
            <a:prstGeom prst="rect">
              <a:avLst/>
            </a:prstGeom>
          </p:spPr>
        </p:pic>
        <p:pic>
          <p:nvPicPr>
            <p:cNvPr id="4" name="Graphic 3" descr="Family with girl">
              <a:extLst>
                <a:ext uri="{FF2B5EF4-FFF2-40B4-BE49-F238E27FC236}">
                  <a16:creationId xmlns:a16="http://schemas.microsoft.com/office/drawing/2014/main" id="{72CF4449-2AE9-4EA5-89C4-D72E0915B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15853" y="5453835"/>
              <a:ext cx="578659" cy="578659"/>
            </a:xfrm>
            <a:prstGeom prst="rect">
              <a:avLst/>
            </a:prstGeom>
          </p:spPr>
        </p:pic>
        <p:pic>
          <p:nvPicPr>
            <p:cNvPr id="6" name="Graphic 5" descr="Parent and Baby">
              <a:extLst>
                <a:ext uri="{FF2B5EF4-FFF2-40B4-BE49-F238E27FC236}">
                  <a16:creationId xmlns:a16="http://schemas.microsoft.com/office/drawing/2014/main" id="{04123346-68B9-4158-B944-8A8C84E9C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55195" y="5462335"/>
              <a:ext cx="534063" cy="534063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D342273-8070-45F6-9122-0FF0CE0F0105}"/>
              </a:ext>
            </a:extLst>
          </p:cNvPr>
          <p:cNvSpPr/>
          <p:nvPr/>
        </p:nvSpPr>
        <p:spPr>
          <a:xfrm>
            <a:off x="-145777" y="3683733"/>
            <a:ext cx="393871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2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sym typeface="Gill Sans" pitchFamily="1" charset="0"/>
              </a:rPr>
              <a:t>MOST ALEXANDRIA WORKERS COMMUTE INTO THE CITY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C9C545-F5F1-4E15-8F10-355DBCDF8C65}"/>
              </a:ext>
            </a:extLst>
          </p:cNvPr>
          <p:cNvSpPr/>
          <p:nvPr/>
        </p:nvSpPr>
        <p:spPr>
          <a:xfrm>
            <a:off x="348018" y="5829557"/>
            <a:ext cx="3228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75% of Alexandrian’s workforce lives outside the City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Graphic 20" descr="Camera">
            <a:extLst>
              <a:ext uri="{FF2B5EF4-FFF2-40B4-BE49-F238E27FC236}">
                <a16:creationId xmlns:a16="http://schemas.microsoft.com/office/drawing/2014/main" id="{5FD63EA7-90D6-449B-B3A4-423276C28C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63323" y="4335651"/>
            <a:ext cx="777240" cy="777240"/>
          </a:xfrm>
          <a:prstGeom prst="rect">
            <a:avLst/>
          </a:prstGeom>
        </p:spPr>
      </p:pic>
      <p:pic>
        <p:nvPicPr>
          <p:cNvPr id="22" name="Graphic 21" descr="Checklist">
            <a:extLst>
              <a:ext uri="{FF2B5EF4-FFF2-40B4-BE49-F238E27FC236}">
                <a16:creationId xmlns:a16="http://schemas.microsoft.com/office/drawing/2014/main" id="{F10E4FAF-25F5-4912-98C0-12929B4A31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63323" y="3581400"/>
            <a:ext cx="777240" cy="777240"/>
          </a:xfrm>
          <a:prstGeom prst="rect">
            <a:avLst/>
          </a:prstGeom>
        </p:spPr>
      </p:pic>
      <p:pic>
        <p:nvPicPr>
          <p:cNvPr id="23" name="Graphic 22" descr="Downward trend">
            <a:extLst>
              <a:ext uri="{FF2B5EF4-FFF2-40B4-BE49-F238E27FC236}">
                <a16:creationId xmlns:a16="http://schemas.microsoft.com/office/drawing/2014/main" id="{F53669E9-4122-4EE0-9E73-43D78B52B8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55989" y="3614040"/>
            <a:ext cx="777240" cy="777240"/>
          </a:xfrm>
          <a:prstGeom prst="rect">
            <a:avLst/>
          </a:prstGeom>
        </p:spPr>
      </p:pic>
      <p:pic>
        <p:nvPicPr>
          <p:cNvPr id="24" name="Graphic 23" descr="Box trolley">
            <a:extLst>
              <a:ext uri="{FF2B5EF4-FFF2-40B4-BE49-F238E27FC236}">
                <a16:creationId xmlns:a16="http://schemas.microsoft.com/office/drawing/2014/main" id="{B362293C-F100-4B88-86C1-519F5A89E1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61353" y="3581400"/>
            <a:ext cx="777240" cy="777240"/>
          </a:xfrm>
          <a:prstGeom prst="rect">
            <a:avLst/>
          </a:prstGeom>
        </p:spPr>
      </p:pic>
      <p:pic>
        <p:nvPicPr>
          <p:cNvPr id="25" name="Graphic 24" descr="Piggy Bank">
            <a:extLst>
              <a:ext uri="{FF2B5EF4-FFF2-40B4-BE49-F238E27FC236}">
                <a16:creationId xmlns:a16="http://schemas.microsoft.com/office/drawing/2014/main" id="{451E673C-99D3-45DB-BF14-AC43D1A0ED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77016" y="5318182"/>
            <a:ext cx="777240" cy="777240"/>
          </a:xfrm>
          <a:prstGeom prst="rect">
            <a:avLst/>
          </a:prstGeom>
        </p:spPr>
      </p:pic>
      <p:pic>
        <p:nvPicPr>
          <p:cNvPr id="27" name="Graphic 26" descr="Backpack">
            <a:extLst>
              <a:ext uri="{FF2B5EF4-FFF2-40B4-BE49-F238E27FC236}">
                <a16:creationId xmlns:a16="http://schemas.microsoft.com/office/drawing/2014/main" id="{5EF30846-C75D-4625-81E9-A5FB7263FF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14924" y="4416278"/>
            <a:ext cx="777240" cy="777240"/>
          </a:xfrm>
          <a:prstGeom prst="rect">
            <a:avLst/>
          </a:prstGeom>
        </p:spPr>
      </p:pic>
      <p:pic>
        <p:nvPicPr>
          <p:cNvPr id="28" name="Graphic 27" descr="Guitar">
            <a:extLst>
              <a:ext uri="{FF2B5EF4-FFF2-40B4-BE49-F238E27FC236}">
                <a16:creationId xmlns:a16="http://schemas.microsoft.com/office/drawing/2014/main" id="{42391452-7E97-48E5-804F-C7C3632941C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264739" y="5118475"/>
            <a:ext cx="777240" cy="777240"/>
          </a:xfrm>
          <a:prstGeom prst="rect">
            <a:avLst/>
          </a:prstGeom>
        </p:spPr>
      </p:pic>
      <p:pic>
        <p:nvPicPr>
          <p:cNvPr id="29" name="Graphic 28" descr="Coffee">
            <a:extLst>
              <a:ext uri="{FF2B5EF4-FFF2-40B4-BE49-F238E27FC236}">
                <a16:creationId xmlns:a16="http://schemas.microsoft.com/office/drawing/2014/main" id="{0F0342E5-71C5-48DC-B447-FE2CE63DAD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16346" y="5896842"/>
            <a:ext cx="777240" cy="777240"/>
          </a:xfrm>
          <a:prstGeom prst="rect">
            <a:avLst/>
          </a:prstGeom>
        </p:spPr>
      </p:pic>
      <p:pic>
        <p:nvPicPr>
          <p:cNvPr id="30" name="Graphic 29" descr="Dump truck">
            <a:extLst>
              <a:ext uri="{FF2B5EF4-FFF2-40B4-BE49-F238E27FC236}">
                <a16:creationId xmlns:a16="http://schemas.microsoft.com/office/drawing/2014/main" id="{B5DC6E68-862A-4560-B3E3-3E7C4FEF7D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236984" y="4365197"/>
            <a:ext cx="777240" cy="777240"/>
          </a:xfrm>
          <a:prstGeom prst="rect">
            <a:avLst/>
          </a:prstGeom>
        </p:spPr>
      </p:pic>
      <p:pic>
        <p:nvPicPr>
          <p:cNvPr id="31" name="Graphic 30" descr="Siren">
            <a:extLst>
              <a:ext uri="{FF2B5EF4-FFF2-40B4-BE49-F238E27FC236}">
                <a16:creationId xmlns:a16="http://schemas.microsoft.com/office/drawing/2014/main" id="{AF39DA21-AEFA-44DF-B02C-AB5CCA1503E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986801" y="4348491"/>
            <a:ext cx="777240" cy="777240"/>
          </a:xfrm>
          <a:prstGeom prst="rect">
            <a:avLst/>
          </a:prstGeom>
        </p:spPr>
      </p:pic>
      <p:pic>
        <p:nvPicPr>
          <p:cNvPr id="32" name="Graphic 31" descr="Stroller">
            <a:extLst>
              <a:ext uri="{FF2B5EF4-FFF2-40B4-BE49-F238E27FC236}">
                <a16:creationId xmlns:a16="http://schemas.microsoft.com/office/drawing/2014/main" id="{967DAFC6-23CB-4C1B-875C-0C361FF1A2E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066298" y="5981318"/>
            <a:ext cx="777240" cy="777240"/>
          </a:xfrm>
          <a:prstGeom prst="rect">
            <a:avLst/>
          </a:prstGeom>
        </p:spPr>
      </p:pic>
      <p:pic>
        <p:nvPicPr>
          <p:cNvPr id="33" name="Graphic 32" descr="Eye dropper">
            <a:extLst>
              <a:ext uri="{FF2B5EF4-FFF2-40B4-BE49-F238E27FC236}">
                <a16:creationId xmlns:a16="http://schemas.microsoft.com/office/drawing/2014/main" id="{0B51C71E-CD90-4098-882A-4965F2D895D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141258" y="5243111"/>
            <a:ext cx="715184" cy="715184"/>
          </a:xfrm>
          <a:prstGeom prst="rect">
            <a:avLst/>
          </a:prstGeom>
        </p:spPr>
      </p:pic>
      <p:pic>
        <p:nvPicPr>
          <p:cNvPr id="34" name="Graphic 33" descr="Mop and bucket">
            <a:extLst>
              <a:ext uri="{FF2B5EF4-FFF2-40B4-BE49-F238E27FC236}">
                <a16:creationId xmlns:a16="http://schemas.microsoft.com/office/drawing/2014/main" id="{01CD8610-2920-4EC0-A8E3-F0F5AF8A0AF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004130" y="5173064"/>
            <a:ext cx="783471" cy="783471"/>
          </a:xfrm>
          <a:prstGeom prst="rect">
            <a:avLst/>
          </a:prstGeom>
        </p:spPr>
      </p:pic>
      <p:pic>
        <p:nvPicPr>
          <p:cNvPr id="35" name="Graphic 34" descr="Large paint brush">
            <a:extLst>
              <a:ext uri="{FF2B5EF4-FFF2-40B4-BE49-F238E27FC236}">
                <a16:creationId xmlns:a16="http://schemas.microsoft.com/office/drawing/2014/main" id="{08E56280-8CB7-4784-95B0-7A3855AB2D6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975045" y="5981560"/>
            <a:ext cx="712400" cy="712400"/>
          </a:xfrm>
          <a:prstGeom prst="rect">
            <a:avLst/>
          </a:prstGeom>
        </p:spPr>
      </p:pic>
      <p:pic>
        <p:nvPicPr>
          <p:cNvPr id="36" name="Graphic 35" descr="Car">
            <a:extLst>
              <a:ext uri="{FF2B5EF4-FFF2-40B4-BE49-F238E27FC236}">
                <a16:creationId xmlns:a16="http://schemas.microsoft.com/office/drawing/2014/main" id="{FEAD9417-0FFF-4C9F-B334-FFD9D2B9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0378" y="4456826"/>
            <a:ext cx="856698" cy="856698"/>
          </a:xfrm>
          <a:prstGeom prst="rect">
            <a:avLst/>
          </a:prstGeom>
        </p:spPr>
      </p:pic>
      <p:pic>
        <p:nvPicPr>
          <p:cNvPr id="37" name="Graphic 36" descr="Car">
            <a:extLst>
              <a:ext uri="{FF2B5EF4-FFF2-40B4-BE49-F238E27FC236}">
                <a16:creationId xmlns:a16="http://schemas.microsoft.com/office/drawing/2014/main" id="{991817CC-11D6-45C3-9CC0-99204BE42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9237" y="4924141"/>
            <a:ext cx="856698" cy="856698"/>
          </a:xfrm>
          <a:prstGeom prst="rect">
            <a:avLst/>
          </a:prstGeom>
        </p:spPr>
      </p:pic>
      <p:pic>
        <p:nvPicPr>
          <p:cNvPr id="43" name="Graphic 42" descr="Car">
            <a:extLst>
              <a:ext uri="{FF2B5EF4-FFF2-40B4-BE49-F238E27FC236}">
                <a16:creationId xmlns:a16="http://schemas.microsoft.com/office/drawing/2014/main" id="{A488114B-7EB7-428B-A6A1-4E57DD4F1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230" y="4911709"/>
            <a:ext cx="856698" cy="856698"/>
          </a:xfrm>
          <a:prstGeom prst="rect">
            <a:avLst/>
          </a:prstGeom>
        </p:spPr>
      </p:pic>
      <p:pic>
        <p:nvPicPr>
          <p:cNvPr id="44" name="Graphic 43" descr="Register">
            <a:extLst>
              <a:ext uri="{FF2B5EF4-FFF2-40B4-BE49-F238E27FC236}">
                <a16:creationId xmlns:a16="http://schemas.microsoft.com/office/drawing/2014/main" id="{AFD503EF-A1F6-4A1A-9E24-0D57533A7B5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929604" y="3594888"/>
            <a:ext cx="777240" cy="777240"/>
          </a:xfrm>
          <a:prstGeom prst="rect">
            <a:avLst/>
          </a:prstGeom>
        </p:spPr>
      </p:pic>
      <p:pic>
        <p:nvPicPr>
          <p:cNvPr id="8" name="Graphic 7" descr="Security Camera">
            <a:extLst>
              <a:ext uri="{FF2B5EF4-FFF2-40B4-BE49-F238E27FC236}">
                <a16:creationId xmlns:a16="http://schemas.microsoft.com/office/drawing/2014/main" id="{61CCBB8F-F5FC-4BA0-8512-6FA253F6B98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7086393" y="6002947"/>
            <a:ext cx="693006" cy="69300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A780CF1-DB71-475C-B751-82FD20B48DF8}"/>
              </a:ext>
            </a:extLst>
          </p:cNvPr>
          <p:cNvSpPr/>
          <p:nvPr/>
        </p:nvSpPr>
        <p:spPr>
          <a:xfrm>
            <a:off x="-305583" y="3583998"/>
            <a:ext cx="9449583" cy="3453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4B7457-88AB-4BD1-9CB3-D96DA12182C5}"/>
              </a:ext>
            </a:extLst>
          </p:cNvPr>
          <p:cNvSpPr/>
          <p:nvPr/>
        </p:nvSpPr>
        <p:spPr>
          <a:xfrm>
            <a:off x="320946" y="2799185"/>
            <a:ext cx="3228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73%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of low- to moderate-income renter households are housing cost burdened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273C4F-C84A-44A5-B8EA-473D6EC52524}"/>
              </a:ext>
            </a:extLst>
          </p:cNvPr>
          <p:cNvGrpSpPr/>
          <p:nvPr/>
        </p:nvGrpSpPr>
        <p:grpSpPr>
          <a:xfrm>
            <a:off x="3733800" y="-79807"/>
            <a:ext cx="6102011" cy="3661207"/>
            <a:chOff x="3731150" y="-27879"/>
            <a:chExt cx="6314213" cy="3788528"/>
          </a:xfrm>
        </p:grpSpPr>
        <p:graphicFrame>
          <p:nvGraphicFramePr>
            <p:cNvPr id="48" name="Chart 47">
              <a:extLst>
                <a:ext uri="{FF2B5EF4-FFF2-40B4-BE49-F238E27FC236}">
                  <a16:creationId xmlns:a16="http://schemas.microsoft.com/office/drawing/2014/main" id="{38102FDB-603E-4A83-B624-9B7D01B179A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48756744"/>
                </p:ext>
              </p:extLst>
            </p:nvPr>
          </p:nvGraphicFramePr>
          <p:xfrm>
            <a:off x="3731150" y="-27879"/>
            <a:ext cx="6314213" cy="37885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5"/>
            </a:graphicData>
          </a:graphic>
        </p:graphicFrame>
        <p:sp>
          <p:nvSpPr>
            <p:cNvPr id="19" name="TextBox 1"/>
            <p:cNvSpPr txBox="1"/>
            <p:nvPr/>
          </p:nvSpPr>
          <p:spPr>
            <a:xfrm>
              <a:off x="6389872" y="2030515"/>
              <a:ext cx="2338017" cy="126362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Spend =&gt; 30% of income on housing </a:t>
              </a:r>
              <a:r>
                <a:rPr lang="en-US" sz="105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(at the expense of healthcare, education, daycare, and savings)</a:t>
              </a:r>
              <a:endParaRPr lang="en-US" sz="1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Graphic 1" descr="Line Arrow: Counterclockwise curve">
            <a:extLst>
              <a:ext uri="{FF2B5EF4-FFF2-40B4-BE49-F238E27FC236}">
                <a16:creationId xmlns:a16="http://schemas.microsoft.com/office/drawing/2014/main" id="{CA64B42B-FC78-4CC7-A7B9-50DE4DEF076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 rot="10426712" flipH="1" flipV="1">
            <a:off x="8315796" y="1880313"/>
            <a:ext cx="1005291" cy="10052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27F2A-7076-425F-BE07-07693B780042}"/>
              </a:ext>
            </a:extLst>
          </p:cNvPr>
          <p:cNvSpPr/>
          <p:nvPr/>
        </p:nvSpPr>
        <p:spPr>
          <a:xfrm>
            <a:off x="7914006" y="2819400"/>
            <a:ext cx="16871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15,187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households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504D4-6AF2-40D6-8BC6-E0DD3FB97F71}"/>
              </a:ext>
            </a:extLst>
          </p:cNvPr>
          <p:cNvSpPr txBox="1"/>
          <p:nvPr/>
        </p:nvSpPr>
        <p:spPr>
          <a:xfrm>
            <a:off x="5429754" y="2108302"/>
            <a:ext cx="131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73%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518601-7992-4D07-ABED-C59B5113A035}"/>
              </a:ext>
            </a:extLst>
          </p:cNvPr>
          <p:cNvSpPr txBox="1"/>
          <p:nvPr/>
        </p:nvSpPr>
        <p:spPr>
          <a:xfrm>
            <a:off x="5693500" y="1048210"/>
            <a:ext cx="89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27%</a:t>
            </a:r>
          </a:p>
        </p:txBody>
      </p:sp>
    </p:spTree>
    <p:extLst>
      <p:ext uri="{BB962C8B-B14F-4D97-AF65-F5344CB8AC3E}">
        <p14:creationId xmlns:p14="http://schemas.microsoft.com/office/powerpoint/2010/main" val="1202785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3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3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3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3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wer Point Template 1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Template 1</Template>
  <TotalTime>3127</TotalTime>
  <Words>1759</Words>
  <Application>Microsoft Office PowerPoint</Application>
  <PresentationFormat>On-screen Show (4:3)</PresentationFormat>
  <Paragraphs>291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Candara</vt:lpstr>
      <vt:lpstr>Century Gothic</vt:lpstr>
      <vt:lpstr>Courier New</vt:lpstr>
      <vt:lpstr>Symbol</vt:lpstr>
      <vt:lpstr>Times New Roman</vt:lpstr>
      <vt:lpstr>Wingdings</vt:lpstr>
      <vt:lpstr>Power Point Template 1</vt:lpstr>
      <vt:lpstr>PowerPoint Presentation</vt:lpstr>
      <vt:lpstr>Office of Housing</vt:lpstr>
      <vt:lpstr>Alexandria Redevelopment and Housing Authority (ARHA)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Affordability Defined</vt:lpstr>
      <vt:lpstr>Housing Master Plan Progress</vt:lpstr>
      <vt:lpstr>HOW AFFORDABLE HOMES GET BUILT, PRESERVED, AND ENHANCED</vt:lpstr>
      <vt:lpstr>PowerPoint Presentation</vt:lpstr>
      <vt:lpstr>Integrating Housing Opportunity into Planning</vt:lpstr>
    </vt:vector>
  </TitlesOfParts>
  <Company>City of Alexandria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Tamara Jovovic</dc:creator>
  <cp:lastModifiedBy>Tamara Jovovic</cp:lastModifiedBy>
  <cp:revision>218</cp:revision>
  <cp:lastPrinted>2018-12-10T19:21:08Z</cp:lastPrinted>
  <dcterms:created xsi:type="dcterms:W3CDTF">2018-12-07T19:25:28Z</dcterms:created>
  <dcterms:modified xsi:type="dcterms:W3CDTF">2020-03-17T01:23:33Z</dcterms:modified>
</cp:coreProperties>
</file>